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9.jpg" ContentType="image/jpg"/>
  <Override PartName="/ppt/media/image10.jpg" ContentType="image/jpg"/>
  <Override PartName="/ppt/media/image11.jpg" ContentType="image/jpg"/>
  <Override PartName="/ppt/media/image12.jpg" ContentType="image/jpg"/>
  <Override PartName="/ppt/media/image13.jpg" ContentType="image/jpg"/>
  <Override PartName="/ppt/media/image14.jpg" ContentType="image/jpg"/>
  <Override PartName="/ppt/media/image15.jpg" ContentType="image/jpg"/>
  <Override PartName="/ppt/media/image16.jpg" ContentType="image/jpg"/>
  <Override PartName="/ppt/media/image17.jpg" ContentType="image/jpg"/>
  <Override PartName="/ppt/media/image18.jpg" ContentType="image/jpg"/>
  <Override PartName="/ppt/media/image19.jpg" ContentType="image/jpg"/>
  <Override PartName="/ppt/media/image23.jpg" ContentType="image/jpg"/>
  <Override PartName="/ppt/media/image24.jpg" ContentType="image/jpg"/>
  <Override PartName="/ppt/media/image26.jpg" ContentType="image/jpg"/>
  <Override PartName="/ppt/media/image27.jpg" ContentType="image/jpg"/>
  <Override PartName="/ppt/media/image30.jpg" ContentType="image/jpg"/>
  <Override PartName="/ppt/media/image33.jpg" ContentType="image/jpg"/>
  <Override PartName="/ppt/media/image34.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84" r:id="rId1"/>
  </p:sldMasterIdLst>
  <p:notesMasterIdLst>
    <p:notesMasterId r:id="rId82"/>
  </p:notesMasterIdLst>
  <p:handoutMasterIdLst>
    <p:handoutMasterId r:id="rId83"/>
  </p:handoutMasterIdLst>
  <p:sldIdLst>
    <p:sldId id="256" r:id="rId2"/>
    <p:sldId id="1103" r:id="rId3"/>
    <p:sldId id="1104" r:id="rId4"/>
    <p:sldId id="1105" r:id="rId5"/>
    <p:sldId id="1106" r:id="rId6"/>
    <p:sldId id="1107" r:id="rId7"/>
    <p:sldId id="1108" r:id="rId8"/>
    <p:sldId id="1109" r:id="rId9"/>
    <p:sldId id="1110" r:id="rId10"/>
    <p:sldId id="1111" r:id="rId11"/>
    <p:sldId id="1112" r:id="rId12"/>
    <p:sldId id="1113" r:id="rId13"/>
    <p:sldId id="983" r:id="rId14"/>
    <p:sldId id="865" r:id="rId15"/>
    <p:sldId id="269" r:id="rId16"/>
    <p:sldId id="842" r:id="rId17"/>
    <p:sldId id="867" r:id="rId18"/>
    <p:sldId id="984" r:id="rId19"/>
    <p:sldId id="1051" r:id="rId20"/>
    <p:sldId id="1052" r:id="rId21"/>
    <p:sldId id="1096" r:id="rId22"/>
    <p:sldId id="1054" r:id="rId23"/>
    <p:sldId id="1055" r:id="rId24"/>
    <p:sldId id="1056" r:id="rId25"/>
    <p:sldId id="1057" r:id="rId26"/>
    <p:sldId id="1058" r:id="rId27"/>
    <p:sldId id="1059" r:id="rId28"/>
    <p:sldId id="1060" r:id="rId29"/>
    <p:sldId id="1061" r:id="rId30"/>
    <p:sldId id="1062" r:id="rId31"/>
    <p:sldId id="1063" r:id="rId32"/>
    <p:sldId id="1064" r:id="rId33"/>
    <p:sldId id="1065" r:id="rId34"/>
    <p:sldId id="1066" r:id="rId35"/>
    <p:sldId id="1067" r:id="rId36"/>
    <p:sldId id="1068" r:id="rId37"/>
    <p:sldId id="1069" r:id="rId38"/>
    <p:sldId id="1070" r:id="rId39"/>
    <p:sldId id="1071" r:id="rId40"/>
    <p:sldId id="1072" r:id="rId41"/>
    <p:sldId id="1073" r:id="rId42"/>
    <p:sldId id="1074" r:id="rId43"/>
    <p:sldId id="1075" r:id="rId44"/>
    <p:sldId id="1076" r:id="rId45"/>
    <p:sldId id="1077" r:id="rId46"/>
    <p:sldId id="1078" r:id="rId47"/>
    <p:sldId id="1080" r:id="rId48"/>
    <p:sldId id="1081" r:id="rId49"/>
    <p:sldId id="1082" r:id="rId50"/>
    <p:sldId id="1083" r:id="rId51"/>
    <p:sldId id="1084" r:id="rId52"/>
    <p:sldId id="1085" r:id="rId53"/>
    <p:sldId id="1086" r:id="rId54"/>
    <p:sldId id="1087" r:id="rId55"/>
    <p:sldId id="1088" r:id="rId56"/>
    <p:sldId id="1089" r:id="rId57"/>
    <p:sldId id="1090" r:id="rId58"/>
    <p:sldId id="1091" r:id="rId59"/>
    <p:sldId id="1092" r:id="rId60"/>
    <p:sldId id="1093" r:id="rId61"/>
    <p:sldId id="1094" r:id="rId62"/>
    <p:sldId id="1095" r:id="rId63"/>
    <p:sldId id="1100" r:id="rId64"/>
    <p:sldId id="1099" r:id="rId65"/>
    <p:sldId id="1101" r:id="rId66"/>
    <p:sldId id="971" r:id="rId67"/>
    <p:sldId id="972" r:id="rId68"/>
    <p:sldId id="974" r:id="rId69"/>
    <p:sldId id="975" r:id="rId70"/>
    <p:sldId id="976" r:id="rId71"/>
    <p:sldId id="1114" r:id="rId72"/>
    <p:sldId id="1116" r:id="rId73"/>
    <p:sldId id="1115" r:id="rId74"/>
    <p:sldId id="979" r:id="rId75"/>
    <p:sldId id="980" r:id="rId76"/>
    <p:sldId id="926" r:id="rId77"/>
    <p:sldId id="1117" r:id="rId78"/>
    <p:sldId id="936" r:id="rId79"/>
    <p:sldId id="937" r:id="rId80"/>
    <p:sldId id="938"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4C5B"/>
    <a:srgbClr val="FB3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94" autoAdjust="0"/>
    <p:restoredTop sz="94580"/>
  </p:normalViewPr>
  <p:slideViewPr>
    <p:cSldViewPr>
      <p:cViewPr varScale="1">
        <p:scale>
          <a:sx n="121" d="100"/>
          <a:sy n="121" d="100"/>
        </p:scale>
        <p:origin x="1568" y="184"/>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3120"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1/8/25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4015952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1/8/25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1627240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a:t>
            </a:fld>
            <a:endParaRPr lang="en-US"/>
          </a:p>
        </p:txBody>
      </p:sp>
    </p:spTree>
    <p:extLst>
      <p:ext uri="{BB962C8B-B14F-4D97-AF65-F5344CB8AC3E}">
        <p14:creationId xmlns:p14="http://schemas.microsoft.com/office/powerpoint/2010/main" val="1535774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E2A853D-0E6A-6A4F-9F98-D3DA7D2EA163}"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71427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7C4BBD-C8ED-A14A-86DB-C040308243AA}" type="datetime1">
              <a:rPr lang="en-IN" smtClean="0"/>
              <a:t>08/01/25</a:t>
            </a:fld>
            <a:endParaRPr lang="en-US"/>
          </a:p>
        </p:txBody>
      </p:sp>
      <p:sp>
        <p:nvSpPr>
          <p:cNvPr id="6" name="Footer Placeholder 5"/>
          <p:cNvSpPr>
            <a:spLocks noGrp="1"/>
          </p:cNvSpPr>
          <p:nvPr>
            <p:ph type="ftr" sz="quarter" idx="11"/>
          </p:nvPr>
        </p:nvSpPr>
        <p:spPr/>
        <p:txBody>
          <a:bodyPr/>
          <a:lstStyle/>
          <a:p>
            <a:r>
              <a:rPr lang="en-US"/>
              <a:t>Ms. Barkha Bhardwaj         ACSAI-0601           Unit Number: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59423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6B7473-BE1E-624B-9BB4-E49357B11345}"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28715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667DEA-182B-D549-9418-D69E6F162E9A}"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36749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BF6B2-DC62-4F61-B616-894307C5AF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FBCA45-23E1-4D62-B844-D96D5CD9518E}"/>
              </a:ext>
            </a:extLst>
          </p:cNvPr>
          <p:cNvSpPr>
            <a:spLocks noGrp="1"/>
          </p:cNvSpPr>
          <p:nvPr>
            <p:ph type="dt" sz="half" idx="10"/>
          </p:nvPr>
        </p:nvSpPr>
        <p:spPr/>
        <p:txBody>
          <a:bodyPr/>
          <a:lstStyle/>
          <a:p>
            <a:fld id="{0DF848F9-02C6-1A43-9A4B-EF6406A4EB8E}" type="datetime1">
              <a:rPr lang="en-IN" smtClean="0"/>
              <a:t>08/01/25</a:t>
            </a:fld>
            <a:endParaRPr lang="en-US"/>
          </a:p>
        </p:txBody>
      </p:sp>
      <p:sp>
        <p:nvSpPr>
          <p:cNvPr id="4" name="Footer Placeholder 3">
            <a:extLst>
              <a:ext uri="{FF2B5EF4-FFF2-40B4-BE49-F238E27FC236}">
                <a16:creationId xmlns:a16="http://schemas.microsoft.com/office/drawing/2014/main" id="{DCE66E74-D4DC-4376-BE81-ED9E05B01031}"/>
              </a:ext>
            </a:extLst>
          </p:cNvPr>
          <p:cNvSpPr>
            <a:spLocks noGrp="1"/>
          </p:cNvSpPr>
          <p:nvPr>
            <p:ph type="ftr" sz="quarter" idx="11"/>
          </p:nvPr>
        </p:nvSpPr>
        <p:spPr/>
        <p:txBody>
          <a:bodyPr/>
          <a:lstStyle/>
          <a:p>
            <a:r>
              <a:rPr lang="en-US"/>
              <a:t>Ms. Barkha Bhardwaj         ACSAI-0601           Unit Number: 1</a:t>
            </a:r>
            <a:endParaRPr lang="en-US" dirty="0"/>
          </a:p>
        </p:txBody>
      </p:sp>
      <p:sp>
        <p:nvSpPr>
          <p:cNvPr id="5" name="Slide Number Placeholder 4">
            <a:extLst>
              <a:ext uri="{FF2B5EF4-FFF2-40B4-BE49-F238E27FC236}">
                <a16:creationId xmlns:a16="http://schemas.microsoft.com/office/drawing/2014/main" id="{163E13F8-DDBA-4130-AB42-7D6E1023CA12}"/>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1541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430E9F-83CB-0645-8688-986BD9F82E4E}"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8776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245627-6C6D-5E4E-8AB6-AA55CF7AAAA8}"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2444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F73C2C3-3D28-AC49-B1D4-B068D09A59C0}" type="datetime1">
              <a:rPr lang="en-IN" smtClean="0"/>
              <a:t>08/01/25</a:t>
            </a:fld>
            <a:endParaRPr lang="en-US"/>
          </a:p>
        </p:txBody>
      </p:sp>
      <p:sp>
        <p:nvSpPr>
          <p:cNvPr id="6" name="Footer Placeholder 5"/>
          <p:cNvSpPr>
            <a:spLocks noGrp="1"/>
          </p:cNvSpPr>
          <p:nvPr>
            <p:ph type="ftr" sz="quarter" idx="11"/>
          </p:nvPr>
        </p:nvSpPr>
        <p:spPr/>
        <p:txBody>
          <a:bodyPr/>
          <a:lstStyle/>
          <a:p>
            <a:r>
              <a:rPr lang="en-US"/>
              <a:t>Ms. Barkha Bhardwaj         ACSAI-0601           Unit Number: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477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4B5154-91AA-5E45-A964-0E829F2044D1}" type="datetime1">
              <a:rPr lang="en-IN" smtClean="0"/>
              <a:t>08/01/25</a:t>
            </a:fld>
            <a:endParaRPr lang="en-US"/>
          </a:p>
        </p:txBody>
      </p:sp>
      <p:sp>
        <p:nvSpPr>
          <p:cNvPr id="8" name="Footer Placeholder 7"/>
          <p:cNvSpPr>
            <a:spLocks noGrp="1"/>
          </p:cNvSpPr>
          <p:nvPr>
            <p:ph type="ftr" sz="quarter" idx="11"/>
          </p:nvPr>
        </p:nvSpPr>
        <p:spPr/>
        <p:txBody>
          <a:bodyPr/>
          <a:lstStyle/>
          <a:p>
            <a:r>
              <a:rPr lang="en-US"/>
              <a:t>Ms. Barkha Bhardwaj         ACSAI-0601           Unit Number: 1</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73870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66FF0F-7EF1-084B-AA12-F1103A2BACC1}" type="datetime1">
              <a:rPr lang="en-IN" smtClean="0"/>
              <a:t>08/01/25</a:t>
            </a:fld>
            <a:endParaRPr lang="en-US"/>
          </a:p>
        </p:txBody>
      </p:sp>
      <p:sp>
        <p:nvSpPr>
          <p:cNvPr id="4" name="Footer Placeholder 3"/>
          <p:cNvSpPr>
            <a:spLocks noGrp="1"/>
          </p:cNvSpPr>
          <p:nvPr>
            <p:ph type="ftr" sz="quarter" idx="11"/>
          </p:nvPr>
        </p:nvSpPr>
        <p:spPr/>
        <p:txBody>
          <a:bodyPr/>
          <a:lstStyle/>
          <a:p>
            <a:r>
              <a:rPr lang="en-US"/>
              <a:t>Ms. Barkha Bhardwaj         ACSAI-0601           Unit Number: 1</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1554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1780F1-BC7F-8B45-ADDD-FA6B0D8D6105}" type="datetime1">
              <a:rPr lang="en-IN" smtClean="0"/>
              <a:t>08/01/25</a:t>
            </a:fld>
            <a:endParaRPr lang="en-US"/>
          </a:p>
        </p:txBody>
      </p:sp>
      <p:sp>
        <p:nvSpPr>
          <p:cNvPr id="3" name="Footer Placeholder 2"/>
          <p:cNvSpPr>
            <a:spLocks noGrp="1"/>
          </p:cNvSpPr>
          <p:nvPr>
            <p:ph type="ftr" sz="quarter" idx="11"/>
          </p:nvPr>
        </p:nvSpPr>
        <p:spPr/>
        <p:txBody>
          <a:bodyPr/>
          <a:lstStyle/>
          <a:p>
            <a:r>
              <a:rPr lang="en-US"/>
              <a:t>Ms. Barkha Bhardwaj         ACSAI-0601           Unit Number: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93942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D8E348-0917-034D-9CDB-11FC1EF0F617}" type="datetime1">
              <a:rPr lang="en-IN" smtClean="0"/>
              <a:t>08/01/25</a:t>
            </a:fld>
            <a:endParaRPr lang="en-US"/>
          </a:p>
        </p:txBody>
      </p:sp>
      <p:sp>
        <p:nvSpPr>
          <p:cNvPr id="6" name="Footer Placeholder 5"/>
          <p:cNvSpPr>
            <a:spLocks noGrp="1"/>
          </p:cNvSpPr>
          <p:nvPr>
            <p:ph type="ftr" sz="quarter" idx="11"/>
          </p:nvPr>
        </p:nvSpPr>
        <p:spPr/>
        <p:txBody>
          <a:bodyPr/>
          <a:lstStyle/>
          <a:p>
            <a:r>
              <a:rPr lang="en-US"/>
              <a:t>Ms. Barkha Bhardwaj         ACSAI-0601           Unit Number: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57730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0"/>
            <a:ext cx="7772400" cy="731837"/>
          </a:xfrm>
          <a:prstGeom prst="rect">
            <a:avLst/>
          </a:prstGeom>
          <a:gradFill>
            <a:gsLst>
              <a:gs pos="97000">
                <a:srgbClr val="FB4C5B"/>
              </a:gs>
              <a:gs pos="99000">
                <a:schemeClr val="accent6">
                  <a:alpha val="37000"/>
                  <a:lumMod val="30000"/>
                </a:schemeClr>
              </a:gs>
              <a:gs pos="100000">
                <a:schemeClr val="accent6">
                  <a:lumMod val="30000"/>
                  <a:lumOff val="70000"/>
                </a:schemeClr>
              </a:gs>
            </a:gsLst>
            <a:lin ang="5400000" scaled="1"/>
          </a:gradFill>
          <a:ln>
            <a:solidFill>
              <a:srgbClr val="C00000"/>
            </a:solidFill>
          </a:ln>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A82F9A-15C8-E34B-B440-8D7123B0FEB2}" type="datetime1">
              <a:rPr lang="en-IN" smtClean="0"/>
              <a:t>08/01/25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Ms. Barkha Bhardwaj         ACSAI-0601           Unit Number: 1</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14" name="Picture 13">
            <a:extLst>
              <a:ext uri="{FF2B5EF4-FFF2-40B4-BE49-F238E27FC236}">
                <a16:creationId xmlns:a16="http://schemas.microsoft.com/office/drawing/2014/main" id="{15072998-B5E5-BE87-CF4C-123CCD98FB1C}"/>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371600" cy="731837"/>
          </a:xfrm>
          <a:prstGeom prst="rect">
            <a:avLst/>
          </a:prstGeom>
        </p:spPr>
      </p:pic>
    </p:spTree>
    <p:extLst>
      <p:ext uri="{BB962C8B-B14F-4D97-AF65-F5344CB8AC3E}">
        <p14:creationId xmlns:p14="http://schemas.microsoft.com/office/powerpoint/2010/main" val="3131783500"/>
      </p:ext>
    </p:extLst>
  </p:cSld>
  <p:clrMap bg1="lt1" tx1="dk1" bg2="lt2" tx2="dk2" accent1="accent1" accent2="accent2" accent3="accent3" accent4="accent4" accent5="accent5" accent6="accent6" hlink="hlink" folHlink="folHlink"/>
  <p:sldLayoutIdLst>
    <p:sldLayoutId id="2147483685" r:id="rId1"/>
    <p:sldLayoutId id="2147483696"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sldNum="0"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8.xml"/><Relationship Id="rId4" Type="http://schemas.openxmlformats.org/officeDocument/2006/relationships/image" Target="../media/image13.jpg"/></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gartner.com/it-glossary/tokenization/" TargetMode="External"/><Relationship Id="rId2" Type="http://schemas.openxmlformats.org/officeDocument/2006/relationships/hyperlink" Target="https://www.gartner.com/it-glossary/encryption/" TargetMode="External"/><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3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www.forbes.com/advisor/investing/coinbase-review/" TargetMode="External"/><Relationship Id="rId2" Type="http://schemas.openxmlformats.org/officeDocument/2006/relationships/hyperlink" Target="https://www.forbes.com/advisor/investing/best-crypto-exchanges/"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hyperlink" Target="https://corporatefinanceinstitute.com/resources/knowledge/other/blockchain/"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bitinfocharts.com/bitcoin/"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hyperlink" Target="https://www.investopedia.com/terms/b/blockchain.asp"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RT7x0lQvSLk" TargetMode="External"/><Relationship Id="rId2" Type="http://schemas.openxmlformats.org/officeDocument/2006/relationships/hyperlink" Target="https://www.youtube.com/watch?v=SSo_EIwHSd4&amp;vl=en" TargetMode="External"/><Relationship Id="rId1" Type="http://schemas.openxmlformats.org/officeDocument/2006/relationships/slideLayout" Target="../slideLayouts/slideLayout3.xml"/><Relationship Id="rId5" Type="http://schemas.openxmlformats.org/officeDocument/2006/relationships/hyperlink" Target="https://www.khanacademy.org/economics-finance-domain/core-finance/money-and-banking/bitcoin/v/bitcoin-transaction-block-chains" TargetMode="External"/><Relationship Id="rId4" Type="http://schemas.openxmlformats.org/officeDocument/2006/relationships/hyperlink" Target="https://www.youtube.com/watch?v=yubzJw0uiE4"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hyperlink" Target="https://drive.google.com/file/d/13kK3291TzguwU6GAA8vIqrRw6w_13ypj/view?usp=sharing"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hyperlink" Target="https://www.youtube.com/watch?v=ENrjn-lD1e8" TargetMode="External"/><Relationship Id="rId3" Type="http://schemas.openxmlformats.org/officeDocument/2006/relationships/hyperlink" Target="https://youtu.be/QbBHCehF3xo" TargetMode="External"/><Relationship Id="rId7" Type="http://schemas.openxmlformats.org/officeDocument/2006/relationships/hyperlink" Target="https://www.youtube.com/watch?v=YJyXfjbBmc8" TargetMode="External"/><Relationship Id="rId2" Type="http://schemas.openxmlformats.org/officeDocument/2006/relationships/hyperlink" Target="https://youtu.be/rPD97AZ9W2U" TargetMode="External"/><Relationship Id="rId1" Type="http://schemas.openxmlformats.org/officeDocument/2006/relationships/slideLayout" Target="../slideLayouts/slideLayout3.xml"/><Relationship Id="rId6" Type="http://schemas.openxmlformats.org/officeDocument/2006/relationships/hyperlink" Target="https://www.youtube.com/watch?v=_160oMzblY8" TargetMode="External"/><Relationship Id="rId5" Type="http://schemas.openxmlformats.org/officeDocument/2006/relationships/hyperlink" Target="https://www.youtube.com/watch?v=yubzJw0uiE4" TargetMode="External"/><Relationship Id="rId4" Type="http://schemas.openxmlformats.org/officeDocument/2006/relationships/hyperlink" Target="https://youtu.be/JRlJPlbOP7I"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a:solidFill>
            <a:srgbClr val="FB4C5B"/>
          </a:solidFill>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447800" y="914400"/>
            <a:ext cx="6400800" cy="1676400"/>
          </a:xfr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a:normAutofit/>
          </a:bodyPr>
          <a:lstStyle/>
          <a:p>
            <a:r>
              <a:rPr lang="en-US" sz="2800" b="1" dirty="0">
                <a:solidFill>
                  <a:schemeClr val="tx1"/>
                </a:solidFill>
                <a:latin typeface="Times New Roman" panose="02020603050405020304" pitchFamily="18" charset="0"/>
                <a:cs typeface="Times New Roman" panose="02020603050405020304" pitchFamily="18" charset="0"/>
              </a:rPr>
              <a:t>Introduction</a:t>
            </a:r>
          </a:p>
          <a:p>
            <a:r>
              <a:rPr lang="en-US" sz="2800" b="1" dirty="0">
                <a:solidFill>
                  <a:schemeClr val="tx1"/>
                </a:solidFill>
                <a:latin typeface="Times New Roman" panose="02020603050405020304" pitchFamily="18" charset="0"/>
                <a:cs typeface="Times New Roman" panose="02020603050405020304" pitchFamily="18" charset="0"/>
              </a:rPr>
              <a:t>UNIT 1</a:t>
            </a:r>
            <a:endParaRPr lang="en-US" sz="2500" b="1" dirty="0">
              <a:solidFill>
                <a:schemeClr val="tx1"/>
              </a:solidFill>
              <a:latin typeface="Times New Roman" panose="02020603050405020304" pitchFamily="18" charset="0"/>
              <a:cs typeface="Times New Roman" panose="02020603050405020304" pitchFamily="18" charset="0"/>
            </a:endParaRPr>
          </a:p>
        </p:txBody>
      </p:sp>
      <p:sp>
        <p:nvSpPr>
          <p:cNvPr id="9" name="Date Placeholder 8"/>
          <p:cNvSpPr>
            <a:spLocks noGrp="1"/>
          </p:cNvSpPr>
          <p:nvPr>
            <p:ph type="dt" sz="half" idx="10"/>
          </p:nvPr>
        </p:nvSpPr>
        <p:spPr>
          <a:xfrm>
            <a:off x="381000" y="6492875"/>
            <a:ext cx="2133600" cy="365125"/>
          </a:xfrm>
        </p:spPr>
        <p:txBody>
          <a:bodyPr/>
          <a:lstStyle/>
          <a:p>
            <a:fld id="{B0096AE7-953A-CD47-98E4-4573C34BC56A}" type="datetime1">
              <a:rPr lang="en-IN" smtClean="0"/>
              <a:t>08/01/25</a:t>
            </a:fld>
            <a:endParaRPr lang="en-US" dirty="0"/>
          </a:p>
        </p:txBody>
      </p:sp>
      <p:sp>
        <p:nvSpPr>
          <p:cNvPr id="13" name="Footer Placeholder 12"/>
          <p:cNvSpPr>
            <a:spLocks noGrp="1"/>
          </p:cNvSpPr>
          <p:nvPr>
            <p:ph type="ftr" sz="quarter" idx="11"/>
          </p:nvPr>
        </p:nvSpPr>
        <p:spPr>
          <a:xfrm>
            <a:off x="2286000" y="6248400"/>
            <a:ext cx="5029200" cy="365125"/>
          </a:xfrm>
        </p:spPr>
        <p:txBody>
          <a:bodyPr/>
          <a:lstStyle/>
          <a:p>
            <a:r>
              <a:rPr lang="en-US"/>
              <a:t>Ms. Barkha Bhardwaj         ACSAI-0601           Unit Number: 1</a:t>
            </a:r>
            <a:endParaRPr lang="en-US" dirty="0"/>
          </a:p>
        </p:txBody>
      </p:sp>
      <p:sp>
        <p:nvSpPr>
          <p:cNvPr id="6" name="Subtitle 2"/>
          <p:cNvSpPr txBox="1">
            <a:spLocks/>
          </p:cNvSpPr>
          <p:nvPr/>
        </p:nvSpPr>
        <p:spPr>
          <a:xfrm>
            <a:off x="5791200" y="3962400"/>
            <a:ext cx="3048000" cy="1752600"/>
          </a:xfrm>
          <a:prstGeom prst="rect">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Ms.</a:t>
            </a:r>
            <a:r>
              <a:rPr kumimoji="0" lang="en-US" sz="24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US" sz="2400" b="0" i="0" u="none" strike="noStrike" kern="1200" cap="none" spc="0" normalizeH="0" noProof="0" dirty="0" err="1">
                <a:ln>
                  <a:noFill/>
                </a:ln>
                <a:solidFill>
                  <a:schemeClr val="tx1"/>
                </a:solidFill>
                <a:effectLst/>
                <a:uLnTx/>
                <a:uFillTx/>
                <a:latin typeface="Times New Roman" panose="02020603050405020304" pitchFamily="18" charset="0"/>
                <a:cs typeface="Times New Roman" panose="02020603050405020304" pitchFamily="18" charset="0"/>
              </a:rPr>
              <a:t>Barkha</a:t>
            </a:r>
            <a:r>
              <a:rPr lang="en-US" sz="2400" dirty="0">
                <a:solidFill>
                  <a:schemeClr val="tx1"/>
                </a:solidFill>
                <a:latin typeface="Times New Roman" panose="02020603050405020304" pitchFamily="18" charset="0"/>
                <a:cs typeface="Times New Roman" panose="02020603050405020304" pitchFamily="18" charset="0"/>
              </a:rPr>
              <a:t> Bhardwaj</a:t>
            </a:r>
            <a:r>
              <a:rPr kumimoji="0" lang="en-US" sz="24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Assistant Professor</a:t>
            </a:r>
            <a:r>
              <a:rPr kumimoji="0" lang="en-US" sz="24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noProof="0" dirty="0" err="1">
                <a:solidFill>
                  <a:schemeClr val="tx1"/>
                </a:solidFill>
                <a:latin typeface="Times New Roman" panose="02020603050405020304" pitchFamily="18" charset="0"/>
                <a:cs typeface="Times New Roman" panose="02020603050405020304" pitchFamily="18" charset="0"/>
              </a:rPr>
              <a:t>B.Tech</a:t>
            </a:r>
            <a:r>
              <a:rPr lang="en-US" sz="2400" noProof="0" dirty="0">
                <a:solidFill>
                  <a:schemeClr val="tx1"/>
                </a:solidFill>
                <a:latin typeface="Times New Roman" panose="02020603050405020304" pitchFamily="18" charset="0"/>
                <a:cs typeface="Times New Roman" panose="02020603050405020304" pitchFamily="18" charset="0"/>
              </a:rPr>
              <a:t> AI</a:t>
            </a:r>
            <a:endPar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11" name="Picture 4" descr="C:\Users\Manks\Downloads\speak.png"/>
          <p:cNvPicPr>
            <a:picLocks noChangeAspect="1" noChangeArrowheads="1"/>
          </p:cNvPicPr>
          <p:nvPr/>
        </p:nvPicPr>
        <p:blipFill>
          <a:blip r:embed="rId4" cstate="print"/>
          <a:srcRect/>
          <a:stretch>
            <a:fillRect/>
          </a:stretch>
        </p:blipFill>
        <p:spPr bwMode="auto">
          <a:xfrm>
            <a:off x="6629400" y="2743200"/>
            <a:ext cx="1219200" cy="1219200"/>
          </a:xfrm>
          <a:prstGeom prst="rect">
            <a:avLst/>
          </a:prstGeom>
          <a:solidFill>
            <a:schemeClr val="bg1"/>
          </a:solidFill>
          <a:ln>
            <a:solidFill>
              <a:schemeClr val="bg1"/>
            </a:solidFill>
          </a:ln>
        </p:spPr>
      </p:pic>
      <p:sp>
        <p:nvSpPr>
          <p:cNvPr id="12" name="Subtitle 2"/>
          <p:cNvSpPr txBox="1">
            <a:spLocks/>
          </p:cNvSpPr>
          <p:nvPr/>
        </p:nvSpPr>
        <p:spPr>
          <a:xfrm>
            <a:off x="152400" y="2971800"/>
            <a:ext cx="2057400" cy="533400"/>
          </a:xfrm>
          <a:prstGeom prst="rect">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Unit:</a:t>
            </a:r>
            <a:r>
              <a:rPr kumimoji="0" lang="en-US" sz="25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lang="en-US" sz="2500" noProof="0" dirty="0">
                <a:solidFill>
                  <a:schemeClr val="tx1"/>
                </a:solidFill>
                <a:latin typeface="Times New Roman" panose="02020603050405020304" pitchFamily="18" charset="0"/>
                <a:cs typeface="Times New Roman" panose="02020603050405020304" pitchFamily="18" charset="0"/>
              </a:rPr>
              <a:t>1</a:t>
            </a:r>
            <a:endParaRPr kumimoji="0" lang="en-US" sz="25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4" name="Subtitle 2"/>
          <p:cNvSpPr txBox="1">
            <a:spLocks/>
          </p:cNvSpPr>
          <p:nvPr/>
        </p:nvSpPr>
        <p:spPr>
          <a:xfrm>
            <a:off x="152400" y="3863975"/>
            <a:ext cx="4191000" cy="838200"/>
          </a:xfrm>
          <a:prstGeom prst="rect">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85000" lnSpcReduction="10000"/>
          </a:bodyPr>
          <a:lstStyle/>
          <a:p>
            <a:pPr algn="ctr"/>
            <a:r>
              <a:rPr lang="en-US" sz="2000" b="1" dirty="0">
                <a:solidFill>
                  <a:schemeClr val="tx1"/>
                </a:solidFill>
                <a:latin typeface="Times New Roman" panose="02020603050405020304" pitchFamily="18" charset="0"/>
                <a:cs typeface="Times New Roman" panose="02020603050405020304" pitchFamily="18" charset="0"/>
              </a:rPr>
              <a:t>BLOCKCHAIN TECHNOLOGY AND </a:t>
            </a:r>
          </a:p>
          <a:p>
            <a:pPr algn="ctr"/>
            <a:r>
              <a:rPr lang="en-US" sz="2000" b="1" dirty="0">
                <a:solidFill>
                  <a:schemeClr val="tx1"/>
                </a:solidFill>
                <a:latin typeface="Times New Roman" panose="02020603050405020304" pitchFamily="18" charset="0"/>
                <a:cs typeface="Times New Roman" panose="02020603050405020304" pitchFamily="18" charset="0"/>
              </a:rPr>
              <a:t>APPLICATION DEVELOPMENT </a:t>
            </a:r>
            <a:r>
              <a:rPr lang="en-US" sz="2000"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ACSAI0601</a:t>
            </a:r>
            <a:r>
              <a:rPr lang="en-US" sz="2000" b="1" dirty="0">
                <a:latin typeface="Times New Roman" panose="02020603050405020304" pitchFamily="18" charset="0"/>
                <a:cs typeface="Times New Roman" panose="02020603050405020304" pitchFamily="18" charset="0"/>
              </a:rPr>
              <a:t>)</a:t>
            </a:r>
          </a:p>
        </p:txBody>
      </p:sp>
      <p:sp>
        <p:nvSpPr>
          <p:cNvPr id="15" name="Subtitle 2"/>
          <p:cNvSpPr txBox="1">
            <a:spLocks/>
          </p:cNvSpPr>
          <p:nvPr/>
        </p:nvSpPr>
        <p:spPr>
          <a:xfrm>
            <a:off x="152400" y="4876800"/>
            <a:ext cx="4191000" cy="838200"/>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Course</a:t>
            </a:r>
            <a:r>
              <a:rPr kumimoji="0" lang="en-US" sz="20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Details</a:t>
            </a:r>
            <a:br>
              <a:rPr kumimoji="0" lang="en-US" sz="20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br>
            <a:r>
              <a:rPr kumimoji="0" lang="en-US" sz="20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(B Tech 6</a:t>
            </a:r>
            <a:r>
              <a:rPr kumimoji="0" lang="en-US" sz="2000" b="0" i="0" u="none" strike="noStrike" kern="1200" cap="none" spc="0" normalizeH="0" baseline="30000" noProof="0" dirty="0">
                <a:ln>
                  <a:noFill/>
                </a:ln>
                <a:solidFill>
                  <a:schemeClr val="tx1"/>
                </a:solidFill>
                <a:effectLst/>
                <a:uLnTx/>
                <a:uFillTx/>
                <a:latin typeface="Times New Roman" panose="02020603050405020304" pitchFamily="18" charset="0"/>
                <a:cs typeface="Times New Roman" panose="02020603050405020304" pitchFamily="18" charset="0"/>
              </a:rPr>
              <a:t>th</a:t>
            </a:r>
            <a:r>
              <a:rPr kumimoji="0" lang="en-US" sz="20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 </a:t>
            </a:r>
            <a:r>
              <a:rPr kumimoji="0" lang="en-US" sz="2000" b="0" i="0" u="none" strike="noStrike" kern="1200" cap="none" spc="0" normalizeH="0" noProof="0" dirty="0" err="1">
                <a:ln>
                  <a:noFill/>
                </a:ln>
                <a:solidFill>
                  <a:schemeClr val="tx1"/>
                </a:solidFill>
                <a:effectLst/>
                <a:uLnTx/>
                <a:uFillTx/>
                <a:latin typeface="Times New Roman" panose="02020603050405020304" pitchFamily="18" charset="0"/>
                <a:cs typeface="Times New Roman" panose="02020603050405020304" pitchFamily="18" charset="0"/>
              </a:rPr>
              <a:t>Sem</a:t>
            </a:r>
            <a:r>
              <a:rPr kumimoji="0" lang="en-US" sz="20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a:t>
            </a: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10AF696-419B-44C4-E5B7-DFD01DB5F3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371600" cy="8651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circle(in)">
                                      <p:cBhvr>
                                        <p:cTn id="24" dur="20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heel(1)">
                                      <p:cBhvr>
                                        <p:cTn id="29" dur="20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heel(1)">
                                      <p:cBhvr>
                                        <p:cTn id="34" dur="20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heel(1)">
                                      <p:cBhvr>
                                        <p:cTn id="3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P spid="6" grpId="0" animBg="1"/>
      <p:bldP spid="12" grpId="0" animBg="1"/>
      <p:bldP spid="14" grpId="0" animBg="1"/>
      <p:bldP spid="1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descr="Table&#10;&#10;Description automatically generated">
            <a:extLst>
              <a:ext uri="{FF2B5EF4-FFF2-40B4-BE49-F238E27FC236}">
                <a16:creationId xmlns:a16="http://schemas.microsoft.com/office/drawing/2014/main" id="{659BADEF-A8C0-424B-BD6A-300BAD62AA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295400"/>
            <a:ext cx="7239000" cy="4716588"/>
          </a:xfrm>
        </p:spPr>
      </p:pic>
      <p:sp>
        <p:nvSpPr>
          <p:cNvPr id="4" name="Date Placeholder 3"/>
          <p:cNvSpPr>
            <a:spLocks noGrp="1"/>
          </p:cNvSpPr>
          <p:nvPr>
            <p:ph type="dt" sz="half" idx="10"/>
          </p:nvPr>
        </p:nvSpPr>
        <p:spPr/>
        <p:txBody>
          <a:bodyPr/>
          <a:lstStyle/>
          <a:p>
            <a:fld id="{5C0C86D8-E284-FE42-83FF-E429F9EC0D25}"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9" name="Title 1">
            <a:extLst>
              <a:ext uri="{FF2B5EF4-FFF2-40B4-BE49-F238E27FC236}">
                <a16:creationId xmlns:a16="http://schemas.microsoft.com/office/drawing/2014/main" id="{B66F2184-2D28-484D-8971-8285B1E22362}"/>
              </a:ext>
            </a:extLst>
          </p:cNvPr>
          <p:cNvSpPr txBox="1">
            <a:spLocks/>
          </p:cNvSpPr>
          <p:nvPr/>
        </p:nvSpPr>
        <p:spPr>
          <a:xfrm>
            <a:off x="1371600" y="-2813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algn="ctr">
              <a:lnSpc>
                <a:spcPct val="115000"/>
              </a:lnSpc>
              <a:spcBef>
                <a:spcPts val="0"/>
              </a:spcBef>
              <a:spcAft>
                <a:spcPts val="1000"/>
              </a:spcAft>
            </a:pPr>
            <a:r>
              <a:rPr lang="en-US" sz="1800" b="1" dirty="0">
                <a:effectLst/>
                <a:ea typeface="Calibri" panose="020F0502020204030204" pitchFamily="34" charset="0"/>
                <a:cs typeface="Times New Roman" panose="02020603050405020304" pitchFamily="18" charset="0"/>
              </a:rPr>
              <a:t>End Semester Question Paper Templates (Offline Pattern/Online Pattern)</a:t>
            </a:r>
          </a:p>
        </p:txBody>
      </p:sp>
      <p:sp>
        <p:nvSpPr>
          <p:cNvPr id="10" name="Title 1">
            <a:extLst>
              <a:ext uri="{FF2B5EF4-FFF2-40B4-BE49-F238E27FC236}">
                <a16:creationId xmlns:a16="http://schemas.microsoft.com/office/drawing/2014/main" id="{F059C5BF-1FF1-44F5-A83A-3945181B88CD}"/>
              </a:ext>
            </a:extLst>
          </p:cNvPr>
          <p:cNvSpPr txBox="1">
            <a:spLocks/>
          </p:cNvSpPr>
          <p:nvPr/>
        </p:nvSpPr>
        <p:spPr>
          <a:xfrm>
            <a:off x="1371600" y="-35169"/>
            <a:ext cx="7772400"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algn="ctr">
              <a:lnSpc>
                <a:spcPct val="115000"/>
              </a:lnSpc>
              <a:spcBef>
                <a:spcPts val="0"/>
              </a:spcBef>
              <a:spcAft>
                <a:spcPts val="1000"/>
              </a:spcAft>
            </a:pPr>
            <a:r>
              <a:rPr lang="en-US" sz="1800" b="1" dirty="0">
                <a:effectLst/>
                <a:ea typeface="Calibri" panose="020F0502020204030204" pitchFamily="34" charset="0"/>
                <a:cs typeface="Times New Roman" panose="02020603050405020304" pitchFamily="18" charset="0"/>
              </a:rPr>
              <a:t>End Semester Question Paper Templates (Offline Pattern/Online Pattern)</a:t>
            </a:r>
          </a:p>
        </p:txBody>
      </p:sp>
    </p:spTree>
    <p:extLst>
      <p:ext uri="{BB962C8B-B14F-4D97-AF65-F5344CB8AC3E}">
        <p14:creationId xmlns:p14="http://schemas.microsoft.com/office/powerpoint/2010/main" val="1142384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1BE2618-5244-E544-9653-941CBE096370}"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pic>
        <p:nvPicPr>
          <p:cNvPr id="10" name="Content Placeholder 9" descr="Table&#10;&#10;Description automatically generated">
            <a:extLst>
              <a:ext uri="{FF2B5EF4-FFF2-40B4-BE49-F238E27FC236}">
                <a16:creationId xmlns:a16="http://schemas.microsoft.com/office/drawing/2014/main" id="{BDBC70F6-4B54-4FDA-8CFE-71A5BEC067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600201"/>
            <a:ext cx="7086600" cy="4038600"/>
          </a:xfrm>
        </p:spPr>
      </p:pic>
      <p:sp>
        <p:nvSpPr>
          <p:cNvPr id="11" name="Title 1">
            <a:extLst>
              <a:ext uri="{FF2B5EF4-FFF2-40B4-BE49-F238E27FC236}">
                <a16:creationId xmlns:a16="http://schemas.microsoft.com/office/drawing/2014/main" id="{77FC0A08-B9E2-49B6-B064-3EDF9B6AF794}"/>
              </a:ext>
            </a:extLst>
          </p:cNvPr>
          <p:cNvSpPr txBox="1">
            <a:spLocks/>
          </p:cNvSpPr>
          <p:nvPr/>
        </p:nvSpPr>
        <p:spPr>
          <a:xfrm>
            <a:off x="1371601" y="115867"/>
            <a:ext cx="7467599" cy="766785"/>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b="1" dirty="0">
                <a:effectLst/>
                <a:ea typeface="Calibri" panose="020F0502020204030204" pitchFamily="34" charset="0"/>
                <a:cs typeface="Times New Roman" panose="02020603050405020304" pitchFamily="18" charset="0"/>
              </a:rPr>
              <a:t>End Semester Question Paper Templates (Offline Pattern/Online Pattern)</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137178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algn="just"/>
            <a:r>
              <a:rPr lang="en-US" sz="2200" dirty="0">
                <a:latin typeface="Times New Roman" panose="02020603050405020304" pitchFamily="18" charset="0"/>
                <a:cs typeface="Times New Roman" panose="02020603050405020304" pitchFamily="18" charset="0"/>
              </a:rPr>
              <a:t>Brief input about the block chain and its introduction in the different fields. The basics of the Cyber security and cryptography are the requirements of this course.</a:t>
            </a: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092FFC3-8C7A-264A-93C1-DC30076C92D2}" type="datetime1">
              <a:rPr lang="en-IN" smtClean="0"/>
              <a:t>08/01/25</a:t>
            </a:fld>
            <a:endParaRPr lang="en-US"/>
          </a:p>
        </p:txBody>
      </p:sp>
      <p:sp>
        <p:nvSpPr>
          <p:cNvPr id="9" name="Footer Placeholder 12"/>
          <p:cNvSpPr>
            <a:spLocks noGrp="1"/>
          </p:cNvSpPr>
          <p:nvPr>
            <p:ph type="ftr" sz="quarter" idx="11"/>
          </p:nvPr>
        </p:nvSpPr>
        <p:spPr>
          <a:xfrm>
            <a:off x="2286000" y="6248400"/>
            <a:ext cx="5029200" cy="365125"/>
          </a:xfrm>
        </p:spPr>
        <p:txBody>
          <a:bodyPr/>
          <a:lstStyle/>
          <a:p>
            <a:r>
              <a:rPr lang="en-US"/>
              <a:t>Ms. Barkha Bhardwaj         ACSAI-0601           Unit Number: 1</a:t>
            </a:r>
            <a:endParaRPr lang="en-US" dirty="0"/>
          </a:p>
        </p:txBody>
      </p:sp>
      <p:sp>
        <p:nvSpPr>
          <p:cNvPr id="7" name="Title 1"/>
          <p:cNvSpPr txBox="1">
            <a:spLocks/>
          </p:cNvSpPr>
          <p:nvPr/>
        </p:nvSpPr>
        <p:spPr>
          <a:xfrm>
            <a:off x="1371600" y="0"/>
            <a:ext cx="7772400"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Prerequisite and Recap</a:t>
            </a:r>
          </a:p>
        </p:txBody>
      </p:sp>
    </p:spTree>
    <p:extLst>
      <p:ext uri="{BB962C8B-B14F-4D97-AF65-F5344CB8AC3E}">
        <p14:creationId xmlns:p14="http://schemas.microsoft.com/office/powerpoint/2010/main" val="24633325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1800" dirty="0" err="1">
                <a:latin typeface="Times New Roman" panose="02020603050405020304" pitchFamily="18" charset="0"/>
                <a:cs typeface="Times New Roman" panose="02020603050405020304" pitchFamily="18" charset="0"/>
              </a:rPr>
              <a:t>Blockchain</a:t>
            </a:r>
            <a:r>
              <a:rPr lang="en-US" sz="1800" dirty="0">
                <a:latin typeface="Times New Roman" panose="02020603050405020304" pitchFamily="18" charset="0"/>
                <a:cs typeface="Times New Roman" panose="02020603050405020304" pitchFamily="18" charset="0"/>
              </a:rPr>
              <a:t> is a buzzword in today’s technology and this technology is described as the most disruptive technology of the decade.</a:t>
            </a:r>
          </a:p>
          <a:p>
            <a:pPr algn="just"/>
            <a:r>
              <a:rPr lang="en-US" sz="1800" dirty="0">
                <a:latin typeface="Times New Roman" panose="02020603050405020304" pitchFamily="18" charset="0"/>
                <a:cs typeface="Times New Roman" panose="02020603050405020304" pitchFamily="18" charset="0"/>
              </a:rPr>
              <a:t> Thus, </a:t>
            </a:r>
            <a:r>
              <a:rPr lang="en-US" sz="1800" dirty="0" err="1">
                <a:latin typeface="Times New Roman" panose="02020603050405020304" pitchFamily="18" charset="0"/>
                <a:cs typeface="Times New Roman" panose="02020603050405020304" pitchFamily="18" charset="0"/>
              </a:rPr>
              <a:t>Blockchain</a:t>
            </a:r>
            <a:r>
              <a:rPr lang="en-US" sz="1800" dirty="0">
                <a:latin typeface="Times New Roman" panose="02020603050405020304" pitchFamily="18" charset="0"/>
                <a:cs typeface="Times New Roman" panose="02020603050405020304" pitchFamily="18" charset="0"/>
              </a:rPr>
              <a:t> is used for the secure transference of items like money, contracts, property rights, stocks, and even networks without any requirement of Third Party Intermediaries like Governments, banks, etc. </a:t>
            </a:r>
          </a:p>
          <a:p>
            <a:pPr marL="0" indent="0" algn="just">
              <a:buNone/>
            </a:pPr>
            <a:endParaRPr lang="en-US" sz="1800" dirty="0">
              <a:latin typeface="Times New Roman" panose="02020603050405020304" pitchFamily="18" charset="0"/>
              <a:cs typeface="Times New Roman" panose="02020603050405020304" pitchFamily="18" charset="0"/>
            </a:endParaRPr>
          </a:p>
          <a:p>
            <a:pPr algn="just"/>
            <a:r>
              <a:rPr lang="en-US" sz="1600" dirty="0" err="1">
                <a:latin typeface="Times New Roman" panose="02020603050405020304" pitchFamily="18" charset="0"/>
                <a:cs typeface="Times New Roman" panose="02020603050405020304" pitchFamily="18" charset="0"/>
              </a:rPr>
              <a:t>DLTLabschannel:https</a:t>
            </a:r>
            <a:r>
              <a:rPr lang="en-US" sz="1600" dirty="0">
                <a:latin typeface="Times New Roman" panose="02020603050405020304" pitchFamily="18" charset="0"/>
                <a:cs typeface="Times New Roman" panose="02020603050405020304" pitchFamily="18" charset="0"/>
              </a:rPr>
              <a:t>://www.youtube.com/channel/UCrDO3c1gITXt2QjA7SUMwtA </a:t>
            </a:r>
          </a:p>
          <a:p>
            <a:pPr algn="just"/>
            <a:r>
              <a:rPr lang="en-US" sz="1600" dirty="0" err="1">
                <a:latin typeface="Times New Roman" panose="02020603050405020304" pitchFamily="18" charset="0"/>
                <a:cs typeface="Times New Roman" panose="02020603050405020304" pitchFamily="18" charset="0"/>
              </a:rPr>
              <a:t>DLTLabsBlogs:https</a:t>
            </a:r>
            <a:r>
              <a:rPr lang="en-US" sz="1600" dirty="0">
                <a:latin typeface="Times New Roman" panose="02020603050405020304" pitchFamily="18" charset="0"/>
                <a:cs typeface="Times New Roman" panose="02020603050405020304" pitchFamily="18" charset="0"/>
              </a:rPr>
              <a:t>://www.dltlabs.com/blog</a:t>
            </a:r>
          </a:p>
          <a:p>
            <a:pPr algn="just"/>
            <a:r>
              <a:rPr lang="en-US" sz="1600" dirty="0" err="1">
                <a:latin typeface="Times New Roman" panose="02020603050405020304" pitchFamily="18" charset="0"/>
                <a:cs typeface="Times New Roman" panose="02020603050405020304" pitchFamily="18" charset="0"/>
              </a:rPr>
              <a:t>HyperledgerChannel:https</a:t>
            </a:r>
            <a:r>
              <a:rPr lang="en-US" sz="1600" dirty="0">
                <a:latin typeface="Times New Roman" panose="02020603050405020304" pitchFamily="18" charset="0"/>
                <a:cs typeface="Times New Roman" panose="02020603050405020304" pitchFamily="18" charset="0"/>
              </a:rPr>
              <a:t>://www.youtube.com/channel/UC7_X0WkMtkWzaVUKF-PRBNQ</a:t>
            </a:r>
          </a:p>
          <a:p>
            <a:pPr algn="just"/>
            <a:r>
              <a:rPr lang="en-US" sz="1600" dirty="0" err="1">
                <a:latin typeface="Times New Roman" panose="02020603050405020304" pitchFamily="18" charset="0"/>
                <a:cs typeface="Times New Roman" panose="02020603050405020304" pitchFamily="18" charset="0"/>
              </a:rPr>
              <a:t>EthereumChannel:https</a:t>
            </a:r>
            <a:r>
              <a:rPr lang="en-US" sz="1600" dirty="0">
                <a:latin typeface="Times New Roman" panose="02020603050405020304" pitchFamily="18" charset="0"/>
                <a:cs typeface="Times New Roman" panose="02020603050405020304" pitchFamily="18" charset="0"/>
              </a:rPr>
              <a:t>://www.youtube.com/channel/UCNOfzGXD_C9YMYmnefmPH0g </a:t>
            </a:r>
          </a:p>
          <a:p>
            <a:pPr algn="just"/>
            <a:r>
              <a:rPr lang="en-US" sz="1600" dirty="0" err="1">
                <a:latin typeface="Times New Roman" panose="02020603050405020304" pitchFamily="18" charset="0"/>
                <a:cs typeface="Times New Roman" panose="02020603050405020304" pitchFamily="18" charset="0"/>
              </a:rPr>
              <a:t>NPTEL:https</a:t>
            </a:r>
            <a:r>
              <a:rPr lang="en-US" sz="1600" dirty="0">
                <a:latin typeface="Times New Roman" panose="02020603050405020304" pitchFamily="18" charset="0"/>
                <a:cs typeface="Times New Roman" panose="02020603050405020304" pitchFamily="18" charset="0"/>
              </a:rPr>
              <a:t>://nptel.ac.in/</a:t>
            </a:r>
            <a:r>
              <a:rPr lang="en-US" sz="1600" dirty="0" err="1">
                <a:latin typeface="Times New Roman" panose="02020603050405020304" pitchFamily="18" charset="0"/>
                <a:cs typeface="Times New Roman" panose="02020603050405020304" pitchFamily="18" charset="0"/>
              </a:rPr>
              <a:t>noc</a:t>
            </a:r>
            <a:r>
              <a:rPr lang="en-US" sz="1600" dirty="0">
                <a:latin typeface="Times New Roman" panose="02020603050405020304" pitchFamily="18" charset="0"/>
                <a:cs typeface="Times New Roman" panose="02020603050405020304" pitchFamily="18" charset="0"/>
              </a:rPr>
              <a:t>/courses/noc20/SEM1/noc20-cs01/</a:t>
            </a: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C4C5082-5419-6B41-A607-9712EEBCF423}"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9" name="Title 1">
            <a:extLst>
              <a:ext uri="{FF2B5EF4-FFF2-40B4-BE49-F238E27FC236}">
                <a16:creationId xmlns:a16="http://schemas.microsoft.com/office/drawing/2014/main" id="{2584C821-A835-4149-8B18-6A818DB95B8E}"/>
              </a:ext>
            </a:extLst>
          </p:cNvPr>
          <p:cNvSpPr txBox="1">
            <a:spLocks/>
          </p:cNvSpPr>
          <p:nvPr/>
        </p:nvSpPr>
        <p:spPr>
          <a:xfrm>
            <a:off x="1371601" y="0"/>
            <a:ext cx="7315199" cy="731837"/>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Brief Introduction about the Subject with videos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1986864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algn="just"/>
            <a:r>
              <a:rPr lang="en-US">
                <a:latin typeface="Times New Roman" panose="02020603050405020304" pitchFamily="18" charset="0"/>
                <a:cs typeface="Times New Roman" panose="02020603050405020304" pitchFamily="18" charset="0"/>
              </a:rPr>
              <a:t>Introduction </a:t>
            </a:r>
          </a:p>
          <a:p>
            <a:pPr algn="just"/>
            <a:r>
              <a:rPr lang="en-US">
                <a:latin typeface="Times New Roman" panose="02020603050405020304" pitchFamily="18" charset="0"/>
                <a:cs typeface="Times New Roman" panose="02020603050405020304" pitchFamily="18" charset="0"/>
              </a:rPr>
              <a:t>Overview of Block chain</a:t>
            </a:r>
          </a:p>
          <a:p>
            <a:pPr algn="just"/>
            <a:r>
              <a:rPr lang="en-US">
                <a:latin typeface="Times New Roman" panose="02020603050405020304" pitchFamily="18" charset="0"/>
                <a:cs typeface="Times New Roman" panose="02020603050405020304" pitchFamily="18" charset="0"/>
              </a:rPr>
              <a:t>Distributed Consensus</a:t>
            </a:r>
          </a:p>
          <a:p>
            <a:pPr algn="just"/>
            <a:r>
              <a:rPr lang="en-US">
                <a:latin typeface="Times New Roman" panose="02020603050405020304" pitchFamily="18" charset="0"/>
                <a:cs typeface="Times New Roman" panose="02020603050405020304" pitchFamily="18" charset="0"/>
              </a:rPr>
              <a:t>Public vs Private Block chain</a:t>
            </a:r>
          </a:p>
          <a:p>
            <a:pPr algn="just"/>
            <a:r>
              <a:rPr lang="en-US">
                <a:latin typeface="Times New Roman" panose="02020603050405020304" pitchFamily="18" charset="0"/>
                <a:cs typeface="Times New Roman" panose="02020603050405020304" pitchFamily="18" charset="0"/>
              </a:rPr>
              <a:t>Cryptographic Hash Function</a:t>
            </a:r>
          </a:p>
          <a:p>
            <a:pPr algn="just"/>
            <a:r>
              <a:rPr lang="en-US">
                <a:latin typeface="Times New Roman" panose="02020603050405020304" pitchFamily="18" charset="0"/>
                <a:cs typeface="Times New Roman" panose="02020603050405020304" pitchFamily="18" charset="0"/>
              </a:rPr>
              <a:t>Hash pointer and Merkle tree</a:t>
            </a:r>
          </a:p>
          <a:p>
            <a:pPr algn="just"/>
            <a:r>
              <a:rPr lang="en-US">
                <a:latin typeface="Times New Roman" panose="02020603050405020304" pitchFamily="18" charset="0"/>
                <a:cs typeface="Times New Roman" panose="02020603050405020304" pitchFamily="18" charset="0"/>
              </a:rPr>
              <a:t>Digital Signature</a:t>
            </a:r>
          </a:p>
          <a:p>
            <a:pPr algn="just"/>
            <a:r>
              <a:rPr lang="en-US">
                <a:latin typeface="Times New Roman" panose="02020603050405020304" pitchFamily="18" charset="0"/>
                <a:cs typeface="Times New Roman" panose="02020603050405020304" pitchFamily="18" charset="0"/>
              </a:rPr>
              <a:t>Public Key Cryptography</a:t>
            </a:r>
          </a:p>
          <a:p>
            <a:pPr algn="just"/>
            <a:r>
              <a:rPr lang="en-US">
                <a:latin typeface="Times New Roman" panose="02020603050405020304" pitchFamily="18" charset="0"/>
                <a:cs typeface="Times New Roman" panose="02020603050405020304" pitchFamily="18" charset="0"/>
              </a:rPr>
              <a:t>Basic cryptocurrency </a:t>
            </a: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70212F0-34D0-054A-A2D2-4FA468CF7FBD}"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9" name="Title 1">
            <a:extLst>
              <a:ext uri="{FF2B5EF4-FFF2-40B4-BE49-F238E27FC236}">
                <a16:creationId xmlns:a16="http://schemas.microsoft.com/office/drawing/2014/main" id="{2584C821-A835-4149-8B18-6A818DB95B8E}"/>
              </a:ext>
            </a:extLst>
          </p:cNvPr>
          <p:cNvSpPr txBox="1">
            <a:spLocks/>
          </p:cNvSpPr>
          <p:nvPr/>
        </p:nvSpPr>
        <p:spPr>
          <a:xfrm>
            <a:off x="1371601" y="0"/>
            <a:ext cx="7315199" cy="731837"/>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Contents</a:t>
            </a:r>
          </a:p>
        </p:txBody>
      </p:sp>
    </p:spTree>
    <p:extLst>
      <p:ext uri="{BB962C8B-B14F-4D97-AF65-F5344CB8AC3E}">
        <p14:creationId xmlns:p14="http://schemas.microsoft.com/office/powerpoint/2010/main" val="3241791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200" dirty="0">
                <a:latin typeface="Times New Roman" panose="02020603050405020304" pitchFamily="18" charset="0"/>
                <a:cs typeface="Times New Roman" panose="02020603050405020304" pitchFamily="18" charset="0"/>
              </a:rPr>
              <a:t>To understand the basic concept of the block chain.</a:t>
            </a:r>
          </a:p>
          <a:p>
            <a:pPr algn="just"/>
            <a:r>
              <a:rPr lang="en-US" sz="2200" dirty="0">
                <a:latin typeface="Times New Roman" panose="02020603050405020304" pitchFamily="18" charset="0"/>
                <a:cs typeface="Times New Roman" panose="02020603050405020304" pitchFamily="18" charset="0"/>
              </a:rPr>
              <a:t>To understand the concepts of the cryptocurrency.</a:t>
            </a:r>
          </a:p>
          <a:p>
            <a:pPr algn="just"/>
            <a:r>
              <a:rPr lang="en-US" sz="2200" dirty="0">
                <a:latin typeface="Times New Roman" panose="02020603050405020304" pitchFamily="18" charset="0"/>
                <a:cs typeface="Times New Roman" panose="02020603050405020304" pitchFamily="18" charset="0"/>
              </a:rPr>
              <a:t>To understand the cryptographic hash functions.</a:t>
            </a:r>
          </a:p>
          <a:p>
            <a:pPr algn="just"/>
            <a:r>
              <a:rPr lang="en-US" sz="2200" dirty="0">
                <a:latin typeface="Times New Roman" panose="02020603050405020304" pitchFamily="18" charset="0"/>
                <a:cs typeface="Times New Roman" panose="02020603050405020304" pitchFamily="18" charset="0"/>
              </a:rPr>
              <a:t>To understand the Public key cryptography.</a:t>
            </a:r>
          </a:p>
          <a:p>
            <a:pPr algn="just"/>
            <a:endParaRPr lang="en-US" sz="2200" dirty="0"/>
          </a:p>
          <a:p>
            <a:pPr algn="just"/>
            <a:endParaRPr lang="en-US" sz="2200" dirty="0"/>
          </a:p>
        </p:txBody>
      </p:sp>
      <p:sp>
        <p:nvSpPr>
          <p:cNvPr id="4" name="Date Placeholder 3"/>
          <p:cNvSpPr>
            <a:spLocks noGrp="1"/>
          </p:cNvSpPr>
          <p:nvPr>
            <p:ph type="dt" sz="half" idx="10"/>
          </p:nvPr>
        </p:nvSpPr>
        <p:spPr/>
        <p:txBody>
          <a:bodyPr/>
          <a:lstStyle/>
          <a:p>
            <a:fld id="{AA73B864-48A3-B840-BC51-7D72778E6E74}" type="datetime1">
              <a:rPr lang="en-IN" smtClean="0"/>
              <a:t>08/01/25</a:t>
            </a:fld>
            <a:endParaRPr lang="en-US"/>
          </a:p>
        </p:txBody>
      </p:sp>
      <p:sp>
        <p:nvSpPr>
          <p:cNvPr id="9" name="Footer Placeholder 12"/>
          <p:cNvSpPr>
            <a:spLocks noGrp="1"/>
          </p:cNvSpPr>
          <p:nvPr>
            <p:ph type="ftr" sz="quarter" idx="11"/>
          </p:nvPr>
        </p:nvSpPr>
        <p:spPr>
          <a:xfrm>
            <a:off x="2286000" y="6248400"/>
            <a:ext cx="5029200" cy="365125"/>
          </a:xfrm>
        </p:spPr>
        <p:txBody>
          <a:bodyPr/>
          <a:lstStyle/>
          <a:p>
            <a:r>
              <a:rPr lang="en-US"/>
              <a:t>Ms. Barkha Bhardwaj         ACSAI-0601           Unit Number: 1</a:t>
            </a:r>
            <a:endParaRPr lang="en-US" dirty="0"/>
          </a:p>
        </p:txBody>
      </p:sp>
      <p:sp>
        <p:nvSpPr>
          <p:cNvPr id="7" name="Title 1"/>
          <p:cNvSpPr txBox="1">
            <a:spLocks/>
          </p:cNvSpPr>
          <p:nvPr/>
        </p:nvSpPr>
        <p:spPr>
          <a:xfrm>
            <a:off x="1371600" y="0"/>
            <a:ext cx="7772400"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latin typeface="Times New Roman" panose="02020603050405020304" pitchFamily="18" charset="0"/>
                <a:cs typeface="Times New Roman" panose="02020603050405020304" pitchFamily="18" charset="0"/>
              </a:rPr>
              <a:t>Unit Objective </a:t>
            </a:r>
            <a:endPar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just">
              <a:buNone/>
            </a:pPr>
            <a:r>
              <a:rPr lang="en-US" sz="2600" dirty="0">
                <a:latin typeface="Times New Roman" panose="02020603050405020304" pitchFamily="18" charset="0"/>
                <a:cs typeface="Times New Roman" panose="02020603050405020304" pitchFamily="18" charset="0"/>
              </a:rPr>
              <a:t>Introduction :</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Overview of Block chain, Public Ledgers, Bitcoin, Smart Contracts, Block in a Block chain, Transactions, Distributed Consensus, Public vs Private Block chain.</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Permissioned Model of </a:t>
            </a:r>
            <a:r>
              <a:rPr lang="en-US" sz="1800" dirty="0" err="1">
                <a:latin typeface="Times New Roman" panose="02020603050405020304" pitchFamily="18" charset="0"/>
                <a:cs typeface="Times New Roman" panose="02020603050405020304" pitchFamily="18" charset="0"/>
              </a:rPr>
              <a:t>Blockchain</a:t>
            </a:r>
            <a:r>
              <a:rPr lang="en-US" sz="1800" dirty="0">
                <a:latin typeface="Times New Roman" panose="02020603050405020304" pitchFamily="18" charset="0"/>
                <a:cs typeface="Times New Roman" panose="02020603050405020304" pitchFamily="18" charset="0"/>
              </a:rPr>
              <a:t> ,Overview of Security aspects of Block chain Crypto Primitives: Cryptographic Hash Function, Properties of a hash function, Hash pointer and </a:t>
            </a:r>
            <a:r>
              <a:rPr lang="en-US" sz="1800" dirty="0" err="1">
                <a:latin typeface="Times New Roman" panose="02020603050405020304" pitchFamily="18" charset="0"/>
                <a:cs typeface="Times New Roman" panose="02020603050405020304" pitchFamily="18" charset="0"/>
              </a:rPr>
              <a:t>Merkletree</a:t>
            </a:r>
            <a:r>
              <a:rPr lang="en-US" sz="1800" dirty="0">
                <a:latin typeface="Times New Roman" panose="02020603050405020304" pitchFamily="18" charset="0"/>
                <a:cs typeface="Times New Roman" panose="02020603050405020304" pitchFamily="18" charset="0"/>
              </a:rPr>
              <a:t>, Digital Signature, Public Key Cryptography, basic cryptocurrency </a:t>
            </a:r>
          </a:p>
          <a:p>
            <a:pPr marL="0" indent="0">
              <a:buNone/>
            </a:pPr>
            <a:endParaRPr lang="en-US" dirty="0"/>
          </a:p>
        </p:txBody>
      </p:sp>
      <p:sp>
        <p:nvSpPr>
          <p:cNvPr id="4" name="Date Placeholder 3"/>
          <p:cNvSpPr>
            <a:spLocks noGrp="1"/>
          </p:cNvSpPr>
          <p:nvPr>
            <p:ph type="dt" sz="half" idx="10"/>
          </p:nvPr>
        </p:nvSpPr>
        <p:spPr/>
        <p:txBody>
          <a:bodyPr/>
          <a:lstStyle/>
          <a:p>
            <a:fld id="{E2D58516-76B6-DF48-9960-83EE040ECDBD}" type="datetime1">
              <a:rPr lang="en-IN" smtClean="0"/>
              <a:t>08/01/25</a:t>
            </a:fld>
            <a:endParaRPr lang="en-US"/>
          </a:p>
        </p:txBody>
      </p:sp>
      <p:sp>
        <p:nvSpPr>
          <p:cNvPr id="9" name="Footer Placeholder 12"/>
          <p:cNvSpPr>
            <a:spLocks noGrp="1"/>
          </p:cNvSpPr>
          <p:nvPr>
            <p:ph type="ftr" sz="quarter" idx="11"/>
          </p:nvPr>
        </p:nvSpPr>
        <p:spPr>
          <a:xfrm>
            <a:off x="2286000" y="6248400"/>
            <a:ext cx="5029200" cy="365125"/>
          </a:xfrm>
        </p:spPr>
        <p:txBody>
          <a:bodyPr/>
          <a:lstStyle/>
          <a:p>
            <a:r>
              <a:rPr lang="en-US"/>
              <a:t>Ms. Barkha Bhardwaj         ACSAI-0601           Unit Number: 1</a:t>
            </a:r>
            <a:endParaRPr lang="en-US" dirty="0"/>
          </a:p>
        </p:txBody>
      </p:sp>
      <p:sp>
        <p:nvSpPr>
          <p:cNvPr id="7" name="Title 1"/>
          <p:cNvSpPr txBox="1">
            <a:spLocks/>
          </p:cNvSpPr>
          <p:nvPr/>
        </p:nvSpPr>
        <p:spPr>
          <a:xfrm>
            <a:off x="1371600" y="-55756"/>
            <a:ext cx="7772400"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latin typeface="Times New Roman" panose="02020603050405020304" pitchFamily="18" charset="0"/>
                <a:cs typeface="Times New Roman" panose="02020603050405020304" pitchFamily="18" charset="0"/>
              </a:rPr>
              <a:t>Unit I Syllabus</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35067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458200" cy="4267199"/>
          </a:xfrm>
        </p:spPr>
        <p:txBody>
          <a:bodyPr anchor="ctr">
            <a:normAutofit/>
          </a:bodyPr>
          <a:lstStyle/>
          <a:p>
            <a:pPr marL="0" indent="0" algn="just">
              <a:buNone/>
            </a:pPr>
            <a:r>
              <a:rPr lang="en-US" sz="2000" dirty="0">
                <a:latin typeface="Times New Roman" panose="02020603050405020304" pitchFamily="18" charset="0"/>
                <a:cs typeface="Times New Roman" panose="02020603050405020304" pitchFamily="18" charset="0"/>
              </a:rPr>
              <a:t>Block chain is a secure series or chain of timestamped records stored in a database that a group of users manages who are a part of a decentralized network. Block chain is a decentralized or distributed ledger where each node in the network has access to the data or records stored in a block chain. </a:t>
            </a:r>
          </a:p>
          <a:p>
            <a:pPr marL="0" indent="0" algn="just">
              <a:buNone/>
            </a:pPr>
            <a:r>
              <a:rPr lang="en-US" sz="2000" dirty="0">
                <a:latin typeface="Times New Roman" panose="02020603050405020304" pitchFamily="18" charset="0"/>
                <a:cs typeface="Times New Roman" panose="02020603050405020304" pitchFamily="18" charset="0"/>
              </a:rPr>
              <a:t>The encryption of all the important data records in the block chain is done using cryptographic techniques. This ensures the security of the data in the block chain.</a:t>
            </a:r>
          </a:p>
          <a:p>
            <a:pPr marL="0" indent="0" algn="just">
              <a:buNone/>
            </a:pPr>
            <a:r>
              <a:rPr lang="en-US" sz="2000" dirty="0">
                <a:latin typeface="Times New Roman" panose="02020603050405020304" pitchFamily="18" charset="0"/>
                <a:cs typeface="Times New Roman" panose="02020603050405020304" pitchFamily="18" charset="0"/>
              </a:rPr>
              <a:t>A block chain is an open, distributed ledger that can record transactions between two parties efficiently and in a verifiable and permanent way without the need for a central authority.</a:t>
            </a:r>
          </a:p>
        </p:txBody>
      </p:sp>
      <p:sp>
        <p:nvSpPr>
          <p:cNvPr id="4" name="Date Placeholder 3"/>
          <p:cNvSpPr>
            <a:spLocks noGrp="1"/>
          </p:cNvSpPr>
          <p:nvPr>
            <p:ph type="dt" sz="half" idx="10"/>
          </p:nvPr>
        </p:nvSpPr>
        <p:spPr/>
        <p:txBody>
          <a:bodyPr/>
          <a:lstStyle/>
          <a:p>
            <a:fld id="{13554A3A-5B7B-C545-ADB4-3F8A7681269B}" type="datetime1">
              <a:rPr lang="en-IN" smtClean="0"/>
              <a:t>08/01/25</a:t>
            </a:fld>
            <a:endParaRPr lang="en-US"/>
          </a:p>
        </p:txBody>
      </p:sp>
      <p:sp>
        <p:nvSpPr>
          <p:cNvPr id="9" name="Footer Placeholder 12"/>
          <p:cNvSpPr>
            <a:spLocks noGrp="1"/>
          </p:cNvSpPr>
          <p:nvPr>
            <p:ph type="ftr" sz="quarter" idx="11"/>
          </p:nvPr>
        </p:nvSpPr>
        <p:spPr>
          <a:xfrm>
            <a:off x="2286000" y="6248400"/>
            <a:ext cx="5029200" cy="365125"/>
          </a:xfrm>
        </p:spPr>
        <p:txBody>
          <a:bodyPr/>
          <a:lstStyle/>
          <a:p>
            <a:r>
              <a:rPr lang="en-US"/>
              <a:t>Ms. Barkha Bhardwaj         ACSAI-0601           Unit Number: 1</a:t>
            </a:r>
            <a:endParaRPr lang="en-US" dirty="0"/>
          </a:p>
        </p:txBody>
      </p:sp>
      <p:sp>
        <p:nvSpPr>
          <p:cNvPr id="7" name="Title 1"/>
          <p:cNvSpPr txBox="1">
            <a:spLocks/>
          </p:cNvSpPr>
          <p:nvPr/>
        </p:nvSpPr>
        <p:spPr>
          <a:xfrm>
            <a:off x="1371600" y="0"/>
            <a:ext cx="7772400"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dirty="0">
                <a:latin typeface="Times New Roman" panose="02020603050405020304" pitchFamily="18" charset="0"/>
                <a:cs typeface="Times New Roman" panose="02020603050405020304" pitchFamily="18" charset="0"/>
              </a:rPr>
              <a:t>Introduction : Overview of Block </a:t>
            </a:r>
            <a:r>
              <a:rPr lang="en-US" sz="2000" dirty="0">
                <a:latin typeface="Times New Roman" panose="02020603050405020304" pitchFamily="18" charset="0"/>
                <a:cs typeface="Times New Roman" panose="02020603050405020304" pitchFamily="18" charset="0"/>
              </a:rPr>
              <a:t>chain</a:t>
            </a:r>
            <a:r>
              <a:rPr kumimoji="0" lang="en-US" sz="20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(CO1</a:t>
            </a:r>
            <a:r>
              <a:rPr kumimoji="0" lang="en-US" sz="2000" i="0" u="none" strike="noStrike" kern="1200" cap="none" spc="0" normalizeH="0" baseline="0" noProof="0" dirty="0">
                <a:ln>
                  <a:noFill/>
                </a:ln>
                <a:solidFill>
                  <a:schemeClr val="dk1"/>
                </a:solidFill>
                <a:effectLst/>
                <a:uLnTx/>
                <a:uFillTx/>
              </a:rPr>
              <a:t>)</a:t>
            </a:r>
            <a:r>
              <a:rPr kumimoji="0" lang="en-US" sz="2000" i="0" u="none" strike="noStrike" kern="1200" cap="none" spc="0" normalizeH="0" noProof="0" dirty="0">
                <a:ln>
                  <a:noFill/>
                </a:ln>
                <a:solidFill>
                  <a:schemeClr val="dk1"/>
                </a:solidFill>
                <a:effectLst/>
                <a:uLnTx/>
                <a:uFillTx/>
              </a:rPr>
              <a:t> </a:t>
            </a:r>
            <a:endParaRPr kumimoji="0" lang="en-US" sz="2000"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6820181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chor="ctr">
            <a:normAutofit/>
          </a:bodyPr>
          <a:lstStyle/>
          <a:p>
            <a:pPr marL="0" indent="0" algn="just">
              <a:buNone/>
            </a:pPr>
            <a:r>
              <a:rPr lang="en-US" sz="1600" dirty="0">
                <a:latin typeface="Times New Roman" panose="02020603050405020304" pitchFamily="18" charset="0"/>
                <a:cs typeface="Times New Roman" panose="02020603050405020304" pitchFamily="18" charset="0"/>
              </a:rPr>
              <a:t>Key Characteristics: </a:t>
            </a:r>
          </a:p>
          <a:p>
            <a:pPr marL="0" indent="0" algn="just">
              <a:buNone/>
            </a:pPr>
            <a:r>
              <a:rPr lang="en-US" sz="1600" dirty="0">
                <a:latin typeface="Times New Roman" panose="02020603050405020304" pitchFamily="18" charset="0"/>
                <a:cs typeface="Times New Roman" panose="02020603050405020304" pitchFamily="18" charset="0"/>
              </a:rPr>
              <a:t>Building trust with </a:t>
            </a:r>
            <a:r>
              <a:rPr lang="en-US" sz="1600" dirty="0" err="1">
                <a:latin typeface="Times New Roman" panose="02020603050405020304" pitchFamily="18" charset="0"/>
                <a:cs typeface="Times New Roman" panose="02020603050405020304" pitchFamily="18" charset="0"/>
              </a:rPr>
              <a:t>Blockchain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Blockchain</a:t>
            </a:r>
            <a:r>
              <a:rPr lang="en-US" sz="1600" dirty="0">
                <a:latin typeface="Times New Roman" panose="02020603050405020304" pitchFamily="18" charset="0"/>
                <a:cs typeface="Times New Roman" panose="02020603050405020304" pitchFamily="18" charset="0"/>
              </a:rPr>
              <a:t> enhances trust across a business network. It’s not that you can’t trust those who you conduct business with its that you don’t need to when operating on a </a:t>
            </a:r>
            <a:r>
              <a:rPr lang="en-US" sz="1600" dirty="0" err="1">
                <a:latin typeface="Times New Roman" panose="02020603050405020304" pitchFamily="18" charset="0"/>
                <a:cs typeface="Times New Roman" panose="02020603050405020304" pitchFamily="18" charset="0"/>
              </a:rPr>
              <a:t>Blockchain</a:t>
            </a:r>
            <a:r>
              <a:rPr lang="en-US" sz="1600" dirty="0">
                <a:latin typeface="Times New Roman" panose="02020603050405020304" pitchFamily="18" charset="0"/>
                <a:cs typeface="Times New Roman" panose="02020603050405020304" pitchFamily="18" charset="0"/>
              </a:rPr>
              <a:t> network. </a:t>
            </a:r>
            <a:r>
              <a:rPr lang="en-US" sz="1600" dirty="0" err="1">
                <a:latin typeface="Times New Roman" panose="02020603050405020304" pitchFamily="18" charset="0"/>
                <a:cs typeface="Times New Roman" panose="02020603050405020304" pitchFamily="18" charset="0"/>
              </a:rPr>
              <a:t>Blockchain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builts</a:t>
            </a:r>
            <a:r>
              <a:rPr lang="en-US" sz="1600" dirty="0">
                <a:latin typeface="Times New Roman" panose="02020603050405020304" pitchFamily="18" charset="0"/>
                <a:cs typeface="Times New Roman" panose="02020603050405020304" pitchFamily="18" charset="0"/>
              </a:rPr>
              <a:t> trust through the following five attributes: </a:t>
            </a:r>
          </a:p>
          <a:p>
            <a:pPr marL="0" indent="0" algn="just">
              <a:buNone/>
            </a:pPr>
            <a:r>
              <a:rPr lang="en-US" sz="1600" dirty="0">
                <a:latin typeface="Times New Roman" panose="02020603050405020304" pitchFamily="18" charset="0"/>
                <a:cs typeface="Times New Roman" panose="02020603050405020304" pitchFamily="18" charset="0"/>
              </a:rPr>
              <a:t>Distributed: The distributed ledger is shared and updated with every incoming transaction among the nodes connected to the </a:t>
            </a:r>
            <a:r>
              <a:rPr lang="en-US" sz="1600" dirty="0" err="1">
                <a:latin typeface="Times New Roman" panose="02020603050405020304" pitchFamily="18" charset="0"/>
                <a:cs typeface="Times New Roman" panose="02020603050405020304" pitchFamily="18" charset="0"/>
              </a:rPr>
              <a:t>Blockchain</a:t>
            </a:r>
            <a:r>
              <a:rPr lang="en-US" sz="1600" dirty="0">
                <a:latin typeface="Times New Roman" panose="02020603050405020304" pitchFamily="18" charset="0"/>
                <a:cs typeface="Times New Roman" panose="02020603050405020304" pitchFamily="18" charset="0"/>
              </a:rPr>
              <a:t>. All this is done in real-time as there is no central server controlling the data. </a:t>
            </a:r>
          </a:p>
          <a:p>
            <a:pPr marL="0" indent="0" algn="just">
              <a:buNone/>
            </a:pPr>
            <a:r>
              <a:rPr lang="en-US" sz="1600" dirty="0">
                <a:latin typeface="Times New Roman" panose="02020603050405020304" pitchFamily="18" charset="0"/>
                <a:cs typeface="Times New Roman" panose="02020603050405020304" pitchFamily="18" charset="0"/>
              </a:rPr>
              <a:t>Secure: There is no unauthorized access to </a:t>
            </a:r>
            <a:r>
              <a:rPr lang="en-US" sz="1600" dirty="0" err="1">
                <a:latin typeface="Times New Roman" panose="02020603050405020304" pitchFamily="18" charset="0"/>
                <a:cs typeface="Times New Roman" panose="02020603050405020304" pitchFamily="18" charset="0"/>
              </a:rPr>
              <a:t>Blockchain</a:t>
            </a:r>
            <a:r>
              <a:rPr lang="en-US" sz="1600" dirty="0">
                <a:latin typeface="Times New Roman" panose="02020603050405020304" pitchFamily="18" charset="0"/>
                <a:cs typeface="Times New Roman" panose="02020603050405020304" pitchFamily="18" charset="0"/>
              </a:rPr>
              <a:t> made possible through Permissions and Cryptography.</a:t>
            </a:r>
          </a:p>
          <a:p>
            <a:pPr marL="0" indent="0" algn="just">
              <a:buNone/>
            </a:pPr>
            <a:r>
              <a:rPr lang="en-US" sz="1600" dirty="0">
                <a:latin typeface="Times New Roman" panose="02020603050405020304" pitchFamily="18" charset="0"/>
                <a:cs typeface="Times New Roman" panose="02020603050405020304" pitchFamily="18" charset="0"/>
              </a:rPr>
              <a:t>Transparent: Because every node or participant in </a:t>
            </a:r>
            <a:r>
              <a:rPr lang="en-US" sz="1600" dirty="0" err="1">
                <a:latin typeface="Times New Roman" panose="02020603050405020304" pitchFamily="18" charset="0"/>
                <a:cs typeface="Times New Roman" panose="02020603050405020304" pitchFamily="18" charset="0"/>
              </a:rPr>
              <a:t>Blockchain</a:t>
            </a:r>
            <a:r>
              <a:rPr lang="en-US" sz="1600" dirty="0">
                <a:latin typeface="Times New Roman" panose="02020603050405020304" pitchFamily="18" charset="0"/>
                <a:cs typeface="Times New Roman" panose="02020603050405020304" pitchFamily="18" charset="0"/>
              </a:rPr>
              <a:t> has a copy of the </a:t>
            </a:r>
            <a:r>
              <a:rPr lang="en-US" sz="1600" dirty="0" err="1">
                <a:latin typeface="Times New Roman" panose="02020603050405020304" pitchFamily="18" charset="0"/>
                <a:cs typeface="Times New Roman" panose="02020603050405020304" pitchFamily="18" charset="0"/>
              </a:rPr>
              <a:t>Blockchain</a:t>
            </a:r>
            <a:r>
              <a:rPr lang="en-US" sz="1600" dirty="0">
                <a:latin typeface="Times New Roman" panose="02020603050405020304" pitchFamily="18" charset="0"/>
                <a:cs typeface="Times New Roman" panose="02020603050405020304" pitchFamily="18" charset="0"/>
              </a:rPr>
              <a:t> data, they have access to all transaction data. They themselves can verify the identities without the need for mediators. </a:t>
            </a:r>
          </a:p>
          <a:p>
            <a:pPr marL="0" indent="0" algn="just">
              <a:buNone/>
            </a:pPr>
            <a:r>
              <a:rPr lang="en-US" sz="1600" dirty="0">
                <a:latin typeface="Times New Roman" panose="02020603050405020304" pitchFamily="18" charset="0"/>
                <a:cs typeface="Times New Roman" panose="02020603050405020304" pitchFamily="18" charset="0"/>
              </a:rPr>
              <a:t>Consensus-based: All relevant network participants must agree that a transaction is valid. This is achieved through the use of consensus algorithms. </a:t>
            </a:r>
          </a:p>
          <a:p>
            <a:pPr marL="0" indent="0" algn="just">
              <a:buNone/>
            </a:pPr>
            <a:r>
              <a:rPr lang="en-US" sz="1600" dirty="0">
                <a:latin typeface="Times New Roman" panose="02020603050405020304" pitchFamily="18" charset="0"/>
                <a:cs typeface="Times New Roman" panose="02020603050405020304" pitchFamily="18" charset="0"/>
              </a:rPr>
              <a:t> Flexible: Smart Contracts which are executed based on certain conditions can be written into the platform. </a:t>
            </a:r>
            <a:r>
              <a:rPr lang="en-US" sz="1600" dirty="0" err="1">
                <a:latin typeface="Times New Roman" panose="02020603050405020304" pitchFamily="18" charset="0"/>
                <a:cs typeface="Times New Roman" panose="02020603050405020304" pitchFamily="18" charset="0"/>
              </a:rPr>
              <a:t>Blockchain</a:t>
            </a:r>
            <a:r>
              <a:rPr lang="en-US" sz="1600" dirty="0">
                <a:latin typeface="Times New Roman" panose="02020603050405020304" pitchFamily="18" charset="0"/>
                <a:cs typeface="Times New Roman" panose="02020603050405020304" pitchFamily="18" charset="0"/>
              </a:rPr>
              <a:t> Network can evolve in pace with business processes.</a:t>
            </a:r>
          </a:p>
        </p:txBody>
      </p:sp>
      <p:sp>
        <p:nvSpPr>
          <p:cNvPr id="4" name="Date Placeholder 3"/>
          <p:cNvSpPr>
            <a:spLocks noGrp="1"/>
          </p:cNvSpPr>
          <p:nvPr>
            <p:ph type="dt" sz="half" idx="10"/>
          </p:nvPr>
        </p:nvSpPr>
        <p:spPr/>
        <p:txBody>
          <a:bodyPr/>
          <a:lstStyle/>
          <a:p>
            <a:fld id="{B750F9ED-53EA-5842-8725-37C8ECEBDE53}" type="datetime1">
              <a:rPr lang="en-IN" smtClean="0"/>
              <a:t>08/01/25</a:t>
            </a:fld>
            <a:endParaRPr lang="en-US"/>
          </a:p>
        </p:txBody>
      </p:sp>
      <p:sp>
        <p:nvSpPr>
          <p:cNvPr id="9" name="Footer Placeholder 12"/>
          <p:cNvSpPr>
            <a:spLocks noGrp="1"/>
          </p:cNvSpPr>
          <p:nvPr>
            <p:ph type="ftr" sz="quarter" idx="11"/>
          </p:nvPr>
        </p:nvSpPr>
        <p:spPr>
          <a:xfrm>
            <a:off x="2286000" y="6248400"/>
            <a:ext cx="5029200" cy="365125"/>
          </a:xfrm>
        </p:spPr>
        <p:txBody>
          <a:bodyPr/>
          <a:lstStyle/>
          <a:p>
            <a:r>
              <a:rPr lang="en-US"/>
              <a:t>Ms. Barkha Bhardwaj         ACSAI-0601           Unit Number: 1</a:t>
            </a:r>
            <a:endParaRPr lang="en-US" dirty="0"/>
          </a:p>
        </p:txBody>
      </p:sp>
      <p:sp>
        <p:nvSpPr>
          <p:cNvPr id="7" name="Title 1"/>
          <p:cNvSpPr txBox="1">
            <a:spLocks/>
          </p:cNvSpPr>
          <p:nvPr/>
        </p:nvSpPr>
        <p:spPr>
          <a:xfrm>
            <a:off x="1371600" y="0"/>
            <a:ext cx="7772400" cy="685799"/>
          </a:xfrm>
          <a:prstGeom prst="rect">
            <a:avLst/>
          </a:prstGeom>
          <a:solidFill>
            <a:srgbClr val="FB4C5B"/>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Introduction (CO1)</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69532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ircle(in)">
                                      <p:cBhvr>
                                        <p:cTn id="37"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7377" y="1600200"/>
            <a:ext cx="8229600" cy="4525963"/>
          </a:xfrm>
        </p:spPr>
        <p:txBody>
          <a:bodyPr/>
          <a:lstStyle/>
          <a:p>
            <a:pPr marL="0" marR="92075" indent="0">
              <a:lnSpc>
                <a:spcPts val="2060"/>
              </a:lnSpc>
              <a:spcBef>
                <a:spcPts val="80"/>
              </a:spcBef>
              <a:buNone/>
            </a:pPr>
            <a:r>
              <a:rPr lang="en-US" sz="1400" spc="-5" dirty="0">
                <a:latin typeface="Times New Roman"/>
                <a:cs typeface="Times New Roman"/>
              </a:rPr>
              <a:t>A </a:t>
            </a:r>
            <a:r>
              <a:rPr lang="en-US" sz="1400" spc="-10" dirty="0" err="1">
                <a:latin typeface="Times New Roman"/>
                <a:cs typeface="Times New Roman"/>
              </a:rPr>
              <a:t>blockchain</a:t>
            </a:r>
            <a:r>
              <a:rPr lang="en-US" sz="1400" spc="-10" dirty="0">
                <a:latin typeface="Times New Roman"/>
                <a:cs typeface="Times New Roman"/>
              </a:rPr>
              <a:t> </a:t>
            </a:r>
            <a:r>
              <a:rPr lang="en-US" sz="1400" spc="-15" dirty="0">
                <a:latin typeface="Times New Roman"/>
                <a:cs typeface="Times New Roman"/>
              </a:rPr>
              <a:t>is </a:t>
            </a:r>
            <a:r>
              <a:rPr lang="en-US" sz="1400" dirty="0">
                <a:latin typeface="Times New Roman"/>
                <a:cs typeface="Times New Roman"/>
              </a:rPr>
              <a:t>a </a:t>
            </a:r>
            <a:r>
              <a:rPr lang="en-US" sz="1400" spc="-5" dirty="0">
                <a:latin typeface="Times New Roman"/>
                <a:cs typeface="Times New Roman"/>
              </a:rPr>
              <a:t>continuously growing </a:t>
            </a:r>
            <a:r>
              <a:rPr lang="en-US" sz="1400" spc="-20" dirty="0">
                <a:latin typeface="Times New Roman"/>
                <a:cs typeface="Times New Roman"/>
              </a:rPr>
              <a:t>list </a:t>
            </a:r>
            <a:r>
              <a:rPr lang="en-US" sz="1400" spc="10" dirty="0">
                <a:latin typeface="Times New Roman"/>
                <a:cs typeface="Times New Roman"/>
              </a:rPr>
              <a:t>of </a:t>
            </a:r>
            <a:r>
              <a:rPr lang="en-US" sz="1400" dirty="0">
                <a:latin typeface="Times New Roman"/>
                <a:cs typeface="Times New Roman"/>
              </a:rPr>
              <a:t>records, </a:t>
            </a:r>
            <a:r>
              <a:rPr lang="en-US" sz="1400" spc="-10" dirty="0">
                <a:latin typeface="Times New Roman"/>
                <a:cs typeface="Times New Roman"/>
              </a:rPr>
              <a:t>called </a:t>
            </a:r>
            <a:r>
              <a:rPr lang="en-US" sz="1400" spc="-5" dirty="0">
                <a:latin typeface="Times New Roman"/>
                <a:cs typeface="Times New Roman"/>
              </a:rPr>
              <a:t>blocks, which </a:t>
            </a:r>
            <a:r>
              <a:rPr lang="en-US" sz="1400" dirty="0">
                <a:latin typeface="Times New Roman"/>
                <a:cs typeface="Times New Roman"/>
              </a:rPr>
              <a:t>are </a:t>
            </a:r>
            <a:r>
              <a:rPr lang="en-US" sz="1400" spc="-10" dirty="0">
                <a:latin typeface="Times New Roman"/>
                <a:cs typeface="Times New Roman"/>
              </a:rPr>
              <a:t>linked and  </a:t>
            </a:r>
            <a:r>
              <a:rPr lang="en-US" sz="1400" spc="-5" dirty="0">
                <a:latin typeface="Times New Roman"/>
                <a:cs typeface="Times New Roman"/>
              </a:rPr>
              <a:t>secured </a:t>
            </a:r>
            <a:r>
              <a:rPr lang="en-US" sz="1400" spc="-10" dirty="0">
                <a:latin typeface="Times New Roman"/>
                <a:cs typeface="Times New Roman"/>
              </a:rPr>
              <a:t>using </a:t>
            </a:r>
            <a:r>
              <a:rPr lang="en-US" sz="1400" spc="-5" dirty="0">
                <a:latin typeface="Times New Roman"/>
                <a:cs typeface="Times New Roman"/>
              </a:rPr>
              <a:t>cryptography.” </a:t>
            </a:r>
            <a:r>
              <a:rPr lang="en-US" sz="1400" spc="-10" dirty="0">
                <a:latin typeface="Times New Roman"/>
                <a:cs typeface="Times New Roman"/>
              </a:rPr>
              <a:t>The </a:t>
            </a:r>
            <a:r>
              <a:rPr lang="en-US" sz="1400" spc="-5" dirty="0">
                <a:latin typeface="Times New Roman"/>
                <a:cs typeface="Times New Roman"/>
              </a:rPr>
              <a:t>concept </a:t>
            </a:r>
            <a:r>
              <a:rPr lang="en-US" sz="1400" spc="-25" dirty="0">
                <a:latin typeface="Times New Roman"/>
                <a:cs typeface="Times New Roman"/>
              </a:rPr>
              <a:t>is </a:t>
            </a:r>
            <a:r>
              <a:rPr lang="en-US" sz="1400" spc="-5" dirty="0">
                <a:latin typeface="Times New Roman"/>
                <a:cs typeface="Times New Roman"/>
              </a:rPr>
              <a:t>introduced </a:t>
            </a:r>
            <a:r>
              <a:rPr lang="en-US" sz="1400" dirty="0">
                <a:latin typeface="Times New Roman"/>
                <a:cs typeface="Times New Roman"/>
              </a:rPr>
              <a:t>by </a:t>
            </a:r>
            <a:r>
              <a:rPr lang="en-US" sz="1400" b="1" spc="-5" dirty="0">
                <a:latin typeface="Times New Roman"/>
                <a:cs typeface="Times New Roman"/>
              </a:rPr>
              <a:t>Satoshi </a:t>
            </a:r>
            <a:r>
              <a:rPr lang="en-US" sz="1400" b="1" spc="-10" dirty="0" err="1">
                <a:latin typeface="Times New Roman"/>
                <a:cs typeface="Times New Roman"/>
              </a:rPr>
              <a:t>Nakamoto</a:t>
            </a:r>
            <a:r>
              <a:rPr lang="en-US" sz="1400" b="1" spc="260" dirty="0">
                <a:latin typeface="Times New Roman"/>
                <a:cs typeface="Times New Roman"/>
              </a:rPr>
              <a:t> </a:t>
            </a:r>
            <a:r>
              <a:rPr lang="en-US" sz="1400" b="1" dirty="0">
                <a:latin typeface="Times New Roman"/>
                <a:cs typeface="Times New Roman"/>
              </a:rPr>
              <a:t>2009</a:t>
            </a:r>
            <a:endParaRPr lang="en-US" sz="1400" dirty="0">
              <a:latin typeface="Times New Roman"/>
              <a:cs typeface="Times New Roman"/>
            </a:endParaRPr>
          </a:p>
          <a:p>
            <a:r>
              <a:rPr lang="en-US" b="1" spc="-5" dirty="0">
                <a:latin typeface="Times New Roman"/>
                <a:cs typeface="Times New Roman"/>
              </a:rPr>
              <a:t>Block</a:t>
            </a:r>
            <a:endParaRPr lang="en-US" dirty="0">
              <a:latin typeface="Times New Roman"/>
              <a:cs typeface="Times New Roman"/>
            </a:endParaRPr>
          </a:p>
          <a:p>
            <a:endParaRPr lang="en-US" dirty="0"/>
          </a:p>
          <a:p>
            <a:endParaRPr lang="en-US" sz="1600" dirty="0"/>
          </a:p>
          <a:p>
            <a:pPr marL="0" marR="5080" indent="0">
              <a:lnSpc>
                <a:spcPts val="1370"/>
              </a:lnSpc>
              <a:spcBef>
                <a:spcPts val="204"/>
              </a:spcBef>
              <a:buNone/>
            </a:pPr>
            <a:r>
              <a:rPr lang="en-US" sz="1600" dirty="0">
                <a:latin typeface="Times New Roman"/>
                <a:cs typeface="Times New Roman"/>
              </a:rPr>
              <a:t>1.Data </a:t>
            </a:r>
            <a:r>
              <a:rPr lang="en-US" sz="1600" spc="-10" dirty="0">
                <a:latin typeface="Times New Roman"/>
                <a:cs typeface="Times New Roman"/>
              </a:rPr>
              <a:t>:“hello </a:t>
            </a:r>
            <a:r>
              <a:rPr lang="en-US" sz="1600" spc="-5" dirty="0">
                <a:latin typeface="Times New Roman"/>
                <a:cs typeface="Times New Roman"/>
              </a:rPr>
              <a:t>everyone”  </a:t>
            </a:r>
          </a:p>
          <a:p>
            <a:pPr marL="0" marR="5080" indent="0">
              <a:lnSpc>
                <a:spcPts val="1370"/>
              </a:lnSpc>
              <a:spcBef>
                <a:spcPts val="204"/>
              </a:spcBef>
              <a:buNone/>
            </a:pPr>
            <a:r>
              <a:rPr lang="en-US" sz="1600" dirty="0">
                <a:latin typeface="Times New Roman"/>
                <a:cs typeface="Times New Roman"/>
              </a:rPr>
              <a:t>2.Prev</a:t>
            </a:r>
            <a:r>
              <a:rPr lang="en-US" sz="1600" spc="-70" dirty="0">
                <a:latin typeface="Times New Roman"/>
                <a:cs typeface="Times New Roman"/>
              </a:rPr>
              <a:t> </a:t>
            </a:r>
            <a:r>
              <a:rPr lang="en-US" sz="1600" spc="-5" dirty="0">
                <a:latin typeface="Times New Roman"/>
                <a:cs typeface="Times New Roman"/>
              </a:rPr>
              <a:t>Hash:23432FRT123</a:t>
            </a:r>
            <a:endParaRPr lang="en-US" sz="1600" dirty="0">
              <a:latin typeface="Times New Roman"/>
              <a:cs typeface="Times New Roman"/>
            </a:endParaRPr>
          </a:p>
          <a:p>
            <a:pPr marL="0" indent="0">
              <a:lnSpc>
                <a:spcPts val="1355"/>
              </a:lnSpc>
              <a:buNone/>
            </a:pPr>
            <a:r>
              <a:rPr lang="en-US" sz="1600" spc="-5" dirty="0">
                <a:latin typeface="Times New Roman"/>
                <a:cs typeface="Times New Roman"/>
              </a:rPr>
              <a:t>3.Hash</a:t>
            </a:r>
            <a:r>
              <a:rPr lang="en-US" sz="1600" spc="-65" dirty="0">
                <a:latin typeface="Times New Roman"/>
                <a:cs typeface="Times New Roman"/>
              </a:rPr>
              <a:t> </a:t>
            </a:r>
            <a:r>
              <a:rPr lang="en-US" sz="1600" spc="-5" dirty="0">
                <a:latin typeface="Times New Roman"/>
                <a:cs typeface="Times New Roman"/>
              </a:rPr>
              <a:t>:123FFRE342</a:t>
            </a:r>
            <a:endParaRPr lang="en-US" sz="1600" dirty="0">
              <a:latin typeface="Times New Roman"/>
              <a:cs typeface="Times New Roman"/>
            </a:endParaRPr>
          </a:p>
          <a:p>
            <a:endParaRPr lang="en-US" dirty="0"/>
          </a:p>
        </p:txBody>
      </p:sp>
      <p:sp>
        <p:nvSpPr>
          <p:cNvPr id="4" name="Date Placeholder 3"/>
          <p:cNvSpPr>
            <a:spLocks noGrp="1"/>
          </p:cNvSpPr>
          <p:nvPr>
            <p:ph type="dt" sz="half" idx="10"/>
          </p:nvPr>
        </p:nvSpPr>
        <p:spPr/>
        <p:txBody>
          <a:bodyPr/>
          <a:lstStyle/>
          <a:p>
            <a:fld id="{ABA4F1F1-456B-0846-9ECD-1DFC2E1DAA2F}"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Introduction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
        <p:nvSpPr>
          <p:cNvPr id="9" name="object 6"/>
          <p:cNvSpPr txBox="1"/>
          <p:nvPr/>
        </p:nvSpPr>
        <p:spPr>
          <a:xfrm>
            <a:off x="2743200" y="2743200"/>
            <a:ext cx="1118870" cy="541020"/>
          </a:xfrm>
          <a:prstGeom prst="rect">
            <a:avLst/>
          </a:prstGeom>
          <a:solidFill>
            <a:srgbClr val="3981B8"/>
          </a:solidFill>
          <a:ln w="24382">
            <a:solidFill>
              <a:srgbClr val="285D86"/>
            </a:solidFill>
          </a:ln>
        </p:spPr>
        <p:txBody>
          <a:bodyPr vert="horz" wrap="square" lIns="0" tIns="0" rIns="0" bIns="0" rtlCol="0">
            <a:spAutoFit/>
          </a:bodyPr>
          <a:lstStyle/>
          <a:p>
            <a:pPr>
              <a:lnSpc>
                <a:spcPct val="100000"/>
              </a:lnSpc>
            </a:pPr>
            <a:endParaRPr sz="1250" dirty="0">
              <a:latin typeface="Times New Roman"/>
              <a:cs typeface="Times New Roman"/>
            </a:endParaRPr>
          </a:p>
          <a:p>
            <a:pPr marL="375285">
              <a:lnSpc>
                <a:spcPct val="100000"/>
              </a:lnSpc>
            </a:pPr>
            <a:r>
              <a:rPr sz="1200" spc="-5" dirty="0">
                <a:solidFill>
                  <a:srgbClr val="FFFFFF"/>
                </a:solidFill>
                <a:latin typeface="Arial"/>
                <a:cs typeface="Arial"/>
              </a:rPr>
              <a:t>Block</a:t>
            </a:r>
            <a:endParaRPr sz="1200" dirty="0">
              <a:latin typeface="Arial"/>
              <a:cs typeface="Arial"/>
            </a:endParaRPr>
          </a:p>
        </p:txBody>
      </p:sp>
      <p:sp>
        <p:nvSpPr>
          <p:cNvPr id="10" name="object 5"/>
          <p:cNvSpPr/>
          <p:nvPr/>
        </p:nvSpPr>
        <p:spPr>
          <a:xfrm>
            <a:off x="1295400" y="4427220"/>
            <a:ext cx="5806609" cy="138121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9765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a:p>
            <a:endParaRPr lang="en-US" dirty="0"/>
          </a:p>
        </p:txBody>
      </p:sp>
      <p:sp>
        <p:nvSpPr>
          <p:cNvPr id="4" name="Date Placeholder 3"/>
          <p:cNvSpPr>
            <a:spLocks noGrp="1"/>
          </p:cNvSpPr>
          <p:nvPr>
            <p:ph type="dt" sz="half" idx="10"/>
          </p:nvPr>
        </p:nvSpPr>
        <p:spPr/>
        <p:txBody>
          <a:bodyPr/>
          <a:lstStyle/>
          <a:p>
            <a:fld id="{55C22978-2A6C-5846-91F6-FD5D720B9895}"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9" name="Title 1"/>
          <p:cNvSpPr txBox="1">
            <a:spLocks/>
          </p:cNvSpPr>
          <p:nvPr/>
        </p:nvSpPr>
        <p:spPr>
          <a:xfrm>
            <a:off x="1371600" y="1"/>
            <a:ext cx="5867400"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dirty="0"/>
              <a:t>Noida Institute of Engineering and Technology, Greater Noida</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885190"/>
            <a:ext cx="6553199" cy="4684915"/>
          </a:xfrm>
          <a:prstGeom prst="rect">
            <a:avLst/>
          </a:prstGeom>
        </p:spPr>
      </p:pic>
    </p:spTree>
    <p:extLst>
      <p:ext uri="{BB962C8B-B14F-4D97-AF65-F5344CB8AC3E}">
        <p14:creationId xmlns:p14="http://schemas.microsoft.com/office/powerpoint/2010/main" val="154087179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F99A43-EE17-054E-96FC-34E605AC1504}"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Introduction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
        <p:nvSpPr>
          <p:cNvPr id="9" name="object 4"/>
          <p:cNvSpPr>
            <a:spLocks noGrp="1"/>
          </p:cNvSpPr>
          <p:nvPr>
            <p:ph idx="1"/>
          </p:nvPr>
        </p:nvSpPr>
        <p:spPr>
          <a:xfrm>
            <a:off x="762000" y="1600201"/>
            <a:ext cx="7924800" cy="4190999"/>
          </a:xfrm>
          <a:prstGeom prst="rect">
            <a:avLst/>
          </a:prstGeom>
          <a:blipFill>
            <a:blip r:embed="rId2" cstate="print"/>
            <a:stretch>
              <a:fillRect/>
            </a:stretch>
          </a:blipFill>
        </p:spPr>
        <p:txBody>
          <a:bodyPr wrap="square" lIns="0" tIns="0" rIns="0" bIns="0" rtlCol="0"/>
          <a:lstStyle/>
          <a:p>
            <a:pPr marL="0" indent="0">
              <a:buNone/>
            </a:pPr>
            <a:r>
              <a:rPr lang="en-US" dirty="0"/>
              <a:t>.</a:t>
            </a:r>
          </a:p>
        </p:txBody>
      </p:sp>
    </p:spTree>
    <p:extLst>
      <p:ext uri="{BB962C8B-B14F-4D97-AF65-F5344CB8AC3E}">
        <p14:creationId xmlns:p14="http://schemas.microsoft.com/office/powerpoint/2010/main" val="83364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27377" y="568677"/>
            <a:ext cx="3285650" cy="126719"/>
          </a:xfrm>
          <a:prstGeom prst="rect">
            <a:avLst/>
          </a:prstGeom>
        </p:spPr>
        <p:txBody>
          <a:bodyPr vert="horz" wrap="square" lIns="0" tIns="8145" rIns="0" bIns="0" rtlCol="0">
            <a:spAutoFit/>
          </a:bodyPr>
          <a:lstStyle/>
          <a:p>
            <a:pPr marL="8145">
              <a:spcBef>
                <a:spcPts val="64"/>
              </a:spcBef>
            </a:pPr>
            <a:r>
              <a:rPr sz="770" spc="-3" dirty="0">
                <a:latin typeface="Times New Roman"/>
                <a:cs typeface="Times New Roman"/>
              </a:rPr>
              <a:t>A </a:t>
            </a:r>
            <a:r>
              <a:rPr sz="770" spc="-6" dirty="0">
                <a:latin typeface="Times New Roman"/>
                <a:cs typeface="Times New Roman"/>
              </a:rPr>
              <a:t>ledger </a:t>
            </a:r>
            <a:r>
              <a:rPr sz="770" spc="-19" dirty="0">
                <a:latin typeface="Times New Roman"/>
                <a:cs typeface="Times New Roman"/>
              </a:rPr>
              <a:t>is </a:t>
            </a:r>
            <a:r>
              <a:rPr sz="770" dirty="0">
                <a:latin typeface="Times New Roman"/>
                <a:cs typeface="Times New Roman"/>
              </a:rPr>
              <a:t>a </a:t>
            </a:r>
            <a:r>
              <a:rPr sz="770" spc="-3" dirty="0">
                <a:latin typeface="Times New Roman"/>
                <a:cs typeface="Times New Roman"/>
              </a:rPr>
              <a:t>record-keeping </a:t>
            </a:r>
            <a:r>
              <a:rPr sz="770" dirty="0">
                <a:latin typeface="Times New Roman"/>
                <a:cs typeface="Times New Roman"/>
              </a:rPr>
              <a:t>book </a:t>
            </a:r>
            <a:r>
              <a:rPr sz="770" spc="-3" dirty="0">
                <a:latin typeface="Times New Roman"/>
                <a:cs typeface="Times New Roman"/>
              </a:rPr>
              <a:t>that stores </a:t>
            </a:r>
            <a:r>
              <a:rPr sz="770" spc="-6" dirty="0">
                <a:latin typeface="Times New Roman"/>
                <a:cs typeface="Times New Roman"/>
              </a:rPr>
              <a:t>all </a:t>
            </a:r>
            <a:r>
              <a:rPr sz="770" spc="3" dirty="0">
                <a:latin typeface="Times New Roman"/>
                <a:cs typeface="Times New Roman"/>
              </a:rPr>
              <a:t>the </a:t>
            </a:r>
            <a:r>
              <a:rPr sz="770" spc="-3" dirty="0">
                <a:latin typeface="Times New Roman"/>
                <a:cs typeface="Times New Roman"/>
              </a:rPr>
              <a:t>transactions </a:t>
            </a:r>
            <a:r>
              <a:rPr sz="770" spc="13" dirty="0">
                <a:latin typeface="Times New Roman"/>
                <a:cs typeface="Times New Roman"/>
              </a:rPr>
              <a:t>of </a:t>
            </a:r>
            <a:r>
              <a:rPr sz="770" spc="-3" dirty="0">
                <a:latin typeface="Times New Roman"/>
                <a:cs typeface="Times New Roman"/>
              </a:rPr>
              <a:t>an</a:t>
            </a:r>
            <a:r>
              <a:rPr sz="770" spc="87" dirty="0">
                <a:latin typeface="Times New Roman"/>
                <a:cs typeface="Times New Roman"/>
              </a:rPr>
              <a:t> </a:t>
            </a:r>
            <a:r>
              <a:rPr sz="770" spc="-3" dirty="0">
                <a:latin typeface="Times New Roman"/>
                <a:cs typeface="Times New Roman"/>
              </a:rPr>
              <a:t>organization.</a:t>
            </a:r>
            <a:endParaRPr sz="770" dirty="0">
              <a:latin typeface="Times New Roman"/>
              <a:cs typeface="Times New Roman"/>
            </a:endParaRPr>
          </a:p>
        </p:txBody>
      </p:sp>
      <p:sp>
        <p:nvSpPr>
          <p:cNvPr id="3" name="object 3"/>
          <p:cNvSpPr txBox="1"/>
          <p:nvPr/>
        </p:nvSpPr>
        <p:spPr>
          <a:xfrm>
            <a:off x="1828800" y="1462089"/>
            <a:ext cx="4514095" cy="1602792"/>
          </a:xfrm>
          <a:prstGeom prst="rect">
            <a:avLst/>
          </a:prstGeom>
        </p:spPr>
        <p:txBody>
          <a:bodyPr vert="horz" wrap="square" lIns="0" tIns="76562" rIns="0" bIns="0" rtlCol="0">
            <a:spAutoFit/>
          </a:bodyPr>
          <a:lstStyle/>
          <a:p>
            <a:pPr marL="75744" algn="ctr">
              <a:spcBef>
                <a:spcPts val="603"/>
              </a:spcBef>
            </a:pPr>
            <a:r>
              <a:rPr sz="770" spc="-3" dirty="0">
                <a:latin typeface="Times New Roman"/>
                <a:cs typeface="Times New Roman"/>
              </a:rPr>
              <a:t>Figure </a:t>
            </a:r>
            <a:r>
              <a:rPr sz="770" dirty="0">
                <a:latin typeface="Times New Roman"/>
                <a:cs typeface="Times New Roman"/>
              </a:rPr>
              <a:t>1.4</a:t>
            </a:r>
            <a:r>
              <a:rPr sz="770" spc="10" dirty="0">
                <a:latin typeface="Times New Roman"/>
                <a:cs typeface="Times New Roman"/>
              </a:rPr>
              <a:t> </a:t>
            </a:r>
            <a:r>
              <a:rPr sz="770" spc="-3" dirty="0">
                <a:latin typeface="Times New Roman"/>
                <a:cs typeface="Times New Roman"/>
              </a:rPr>
              <a:t>Ledger</a:t>
            </a:r>
            <a:endParaRPr sz="770" dirty="0">
              <a:latin typeface="Times New Roman"/>
              <a:cs typeface="Times New Roman"/>
            </a:endParaRPr>
          </a:p>
          <a:p>
            <a:pPr marL="8145">
              <a:spcBef>
                <a:spcPts val="542"/>
              </a:spcBef>
            </a:pPr>
            <a:r>
              <a:rPr sz="770" spc="-3" dirty="0">
                <a:latin typeface="Times New Roman"/>
                <a:cs typeface="Times New Roman"/>
              </a:rPr>
              <a:t>Problems with </a:t>
            </a:r>
            <a:r>
              <a:rPr sz="770" dirty="0">
                <a:latin typeface="Times New Roman"/>
                <a:cs typeface="Times New Roman"/>
              </a:rPr>
              <a:t>the </a:t>
            </a:r>
            <a:r>
              <a:rPr sz="770" spc="-3" dirty="0">
                <a:latin typeface="Times New Roman"/>
                <a:cs typeface="Times New Roman"/>
              </a:rPr>
              <a:t>current</a:t>
            </a:r>
            <a:r>
              <a:rPr sz="770" spc="19" dirty="0">
                <a:latin typeface="Times New Roman"/>
                <a:cs typeface="Times New Roman"/>
              </a:rPr>
              <a:t> </a:t>
            </a:r>
            <a:r>
              <a:rPr sz="770" spc="-3" dirty="0">
                <a:latin typeface="Times New Roman"/>
                <a:cs typeface="Times New Roman"/>
              </a:rPr>
              <a:t>system</a:t>
            </a:r>
            <a:endParaRPr sz="770" dirty="0">
              <a:latin typeface="Times New Roman"/>
              <a:cs typeface="Times New Roman"/>
            </a:endParaRPr>
          </a:p>
          <a:p>
            <a:pPr marL="301347" indent="-147008">
              <a:spcBef>
                <a:spcPts val="539"/>
              </a:spcBef>
              <a:buFont typeface="Wingdings"/>
              <a:buChar char=""/>
              <a:tabLst>
                <a:tab pos="301753" algn="l"/>
              </a:tabLst>
            </a:pPr>
            <a:r>
              <a:rPr sz="770" spc="-3" dirty="0">
                <a:latin typeface="Times New Roman"/>
                <a:cs typeface="Times New Roman"/>
              </a:rPr>
              <a:t>Banks and other third parties </a:t>
            </a:r>
            <a:r>
              <a:rPr sz="770" spc="3" dirty="0">
                <a:latin typeface="Times New Roman"/>
                <a:cs typeface="Times New Roman"/>
              </a:rPr>
              <a:t>take </a:t>
            </a:r>
            <a:r>
              <a:rPr sz="770" spc="-10" dirty="0">
                <a:latin typeface="Times New Roman"/>
                <a:cs typeface="Times New Roman"/>
              </a:rPr>
              <a:t>fees </a:t>
            </a:r>
            <a:r>
              <a:rPr sz="770" spc="-6" dirty="0">
                <a:latin typeface="Times New Roman"/>
                <a:cs typeface="Times New Roman"/>
              </a:rPr>
              <a:t>for </a:t>
            </a:r>
            <a:r>
              <a:rPr sz="770" spc="-3" dirty="0">
                <a:latin typeface="Times New Roman"/>
                <a:cs typeface="Times New Roman"/>
              </a:rPr>
              <a:t>transferring</a:t>
            </a:r>
            <a:r>
              <a:rPr sz="770" spc="71" dirty="0">
                <a:latin typeface="Times New Roman"/>
                <a:cs typeface="Times New Roman"/>
              </a:rPr>
              <a:t> </a:t>
            </a:r>
            <a:r>
              <a:rPr sz="770" spc="-6" dirty="0">
                <a:latin typeface="Times New Roman"/>
                <a:cs typeface="Times New Roman"/>
              </a:rPr>
              <a:t>money</a:t>
            </a:r>
            <a:endParaRPr sz="770" dirty="0">
              <a:latin typeface="Times New Roman"/>
              <a:cs typeface="Times New Roman"/>
            </a:endParaRPr>
          </a:p>
          <a:p>
            <a:pPr marL="301347" indent="-147008">
              <a:spcBef>
                <a:spcPts val="737"/>
              </a:spcBef>
              <a:buFont typeface="Wingdings"/>
              <a:buChar char=""/>
              <a:tabLst>
                <a:tab pos="301753" algn="l"/>
              </a:tabLst>
            </a:pPr>
            <a:r>
              <a:rPr sz="770" spc="-6" dirty="0">
                <a:latin typeface="Times New Roman"/>
                <a:cs typeface="Times New Roman"/>
              </a:rPr>
              <a:t>Mediating </a:t>
            </a:r>
            <a:r>
              <a:rPr sz="770" dirty="0">
                <a:latin typeface="Times New Roman"/>
                <a:cs typeface="Times New Roman"/>
              </a:rPr>
              <a:t>costs </a:t>
            </a:r>
            <a:r>
              <a:rPr sz="770" spc="-3" dirty="0">
                <a:latin typeface="Times New Roman"/>
                <a:cs typeface="Times New Roman"/>
              </a:rPr>
              <a:t>increases transaction</a:t>
            </a:r>
            <a:r>
              <a:rPr sz="770" spc="6" dirty="0">
                <a:latin typeface="Times New Roman"/>
                <a:cs typeface="Times New Roman"/>
              </a:rPr>
              <a:t> </a:t>
            </a:r>
            <a:r>
              <a:rPr sz="770" dirty="0">
                <a:latin typeface="Times New Roman"/>
                <a:cs typeface="Times New Roman"/>
              </a:rPr>
              <a:t>costs</a:t>
            </a:r>
          </a:p>
          <a:p>
            <a:pPr marL="301347" indent="-147008">
              <a:spcBef>
                <a:spcPts val="741"/>
              </a:spcBef>
              <a:buFont typeface="Wingdings"/>
              <a:buChar char=""/>
              <a:tabLst>
                <a:tab pos="301753" algn="l"/>
              </a:tabLst>
            </a:pPr>
            <a:r>
              <a:rPr sz="770" spc="-3" dirty="0">
                <a:latin typeface="Times New Roman"/>
                <a:cs typeface="Times New Roman"/>
              </a:rPr>
              <a:t>Minimum </a:t>
            </a:r>
            <a:r>
              <a:rPr sz="770" dirty="0">
                <a:latin typeface="Times New Roman"/>
                <a:cs typeface="Times New Roman"/>
              </a:rPr>
              <a:t>practical </a:t>
            </a:r>
            <a:r>
              <a:rPr sz="770" spc="-3" dirty="0">
                <a:latin typeface="Times New Roman"/>
                <a:cs typeface="Times New Roman"/>
              </a:rPr>
              <a:t>transaction </a:t>
            </a:r>
            <a:r>
              <a:rPr sz="770" dirty="0">
                <a:latin typeface="Times New Roman"/>
                <a:cs typeface="Times New Roman"/>
              </a:rPr>
              <a:t>size </a:t>
            </a:r>
            <a:r>
              <a:rPr sz="770" spc="-19" dirty="0">
                <a:latin typeface="Times New Roman"/>
                <a:cs typeface="Times New Roman"/>
              </a:rPr>
              <a:t>is </a:t>
            </a:r>
            <a:r>
              <a:rPr sz="770" spc="-3" dirty="0">
                <a:latin typeface="Times New Roman"/>
                <a:cs typeface="Times New Roman"/>
              </a:rPr>
              <a:t>limited;</a:t>
            </a:r>
            <a:endParaRPr sz="770" dirty="0">
              <a:latin typeface="Times New Roman"/>
              <a:cs typeface="Times New Roman"/>
            </a:endParaRPr>
          </a:p>
          <a:p>
            <a:pPr marL="301347" marR="194654" indent="-147008">
              <a:lnSpc>
                <a:spcPct val="110000"/>
              </a:lnSpc>
              <a:spcBef>
                <a:spcPts val="645"/>
              </a:spcBef>
              <a:buFont typeface="Wingdings"/>
              <a:buChar char=""/>
              <a:tabLst>
                <a:tab pos="301753" algn="l"/>
              </a:tabLst>
            </a:pPr>
            <a:r>
              <a:rPr sz="770" spc="-3" dirty="0">
                <a:latin typeface="Times New Roman"/>
                <a:cs typeface="Times New Roman"/>
              </a:rPr>
              <a:t>Financial exchanges </a:t>
            </a:r>
            <a:r>
              <a:rPr sz="770" dirty="0">
                <a:latin typeface="Times New Roman"/>
                <a:cs typeface="Times New Roman"/>
              </a:rPr>
              <a:t>are </a:t>
            </a:r>
            <a:r>
              <a:rPr sz="770" spc="-3" dirty="0">
                <a:latin typeface="Times New Roman"/>
                <a:cs typeface="Times New Roman"/>
              </a:rPr>
              <a:t>slow. </a:t>
            </a:r>
            <a:r>
              <a:rPr sz="770" spc="-6" dirty="0">
                <a:latin typeface="Times New Roman"/>
                <a:cs typeface="Times New Roman"/>
              </a:rPr>
              <a:t>Checking and </a:t>
            </a:r>
            <a:r>
              <a:rPr sz="770" spc="-10" dirty="0">
                <a:latin typeface="Times New Roman"/>
                <a:cs typeface="Times New Roman"/>
              </a:rPr>
              <a:t>low </a:t>
            </a:r>
            <a:r>
              <a:rPr sz="770" dirty="0">
                <a:latin typeface="Times New Roman"/>
                <a:cs typeface="Times New Roman"/>
              </a:rPr>
              <a:t>cost </a:t>
            </a:r>
            <a:r>
              <a:rPr sz="770" spc="-10" dirty="0">
                <a:latin typeface="Times New Roman"/>
                <a:cs typeface="Times New Roman"/>
              </a:rPr>
              <a:t>wire </a:t>
            </a:r>
            <a:r>
              <a:rPr sz="770" spc="-3" dirty="0">
                <a:latin typeface="Times New Roman"/>
                <a:cs typeface="Times New Roman"/>
              </a:rPr>
              <a:t>services </a:t>
            </a:r>
            <a:r>
              <a:rPr sz="770" spc="3" dirty="0">
                <a:latin typeface="Times New Roman"/>
                <a:cs typeface="Times New Roman"/>
              </a:rPr>
              <a:t>take </a:t>
            </a:r>
            <a:r>
              <a:rPr sz="770" spc="-6" dirty="0">
                <a:latin typeface="Times New Roman"/>
                <a:cs typeface="Times New Roman"/>
              </a:rPr>
              <a:t>days </a:t>
            </a:r>
            <a:r>
              <a:rPr sz="770" dirty="0">
                <a:latin typeface="Times New Roman"/>
                <a:cs typeface="Times New Roman"/>
              </a:rPr>
              <a:t>to  </a:t>
            </a:r>
            <a:r>
              <a:rPr sz="770" spc="-3" dirty="0">
                <a:latin typeface="Times New Roman"/>
                <a:cs typeface="Times New Roman"/>
              </a:rPr>
              <a:t>complete</a:t>
            </a:r>
            <a:endParaRPr sz="770" dirty="0">
              <a:latin typeface="Times New Roman"/>
              <a:cs typeface="Times New Roman"/>
            </a:endParaRPr>
          </a:p>
          <a:p>
            <a:pPr marL="301347" indent="-147008">
              <a:spcBef>
                <a:spcPts val="741"/>
              </a:spcBef>
              <a:buFont typeface="Wingdings"/>
              <a:buChar char=""/>
              <a:tabLst>
                <a:tab pos="301753" algn="l"/>
              </a:tabLst>
            </a:pPr>
            <a:r>
              <a:rPr sz="770" spc="-3" dirty="0">
                <a:latin typeface="Times New Roman"/>
                <a:cs typeface="Times New Roman"/>
              </a:rPr>
              <a:t>System </a:t>
            </a:r>
            <a:r>
              <a:rPr sz="770" spc="-10" dirty="0">
                <a:latin typeface="Times New Roman"/>
                <a:cs typeface="Times New Roman"/>
              </a:rPr>
              <a:t>is </a:t>
            </a:r>
            <a:r>
              <a:rPr sz="770" dirty="0">
                <a:latin typeface="Times New Roman"/>
                <a:cs typeface="Times New Roman"/>
              </a:rPr>
              <a:t>opaque </a:t>
            </a:r>
            <a:r>
              <a:rPr sz="770" spc="-6" dirty="0">
                <a:latin typeface="Times New Roman"/>
                <a:cs typeface="Times New Roman"/>
              </a:rPr>
              <a:t>and lacks </a:t>
            </a:r>
            <a:r>
              <a:rPr sz="770" spc="-3" dirty="0">
                <a:latin typeface="Times New Roman"/>
                <a:cs typeface="Times New Roman"/>
              </a:rPr>
              <a:t>transparency and</a:t>
            </a:r>
            <a:r>
              <a:rPr sz="770" spc="38" dirty="0">
                <a:latin typeface="Times New Roman"/>
                <a:cs typeface="Times New Roman"/>
              </a:rPr>
              <a:t> </a:t>
            </a:r>
            <a:r>
              <a:rPr sz="770" spc="-6" dirty="0">
                <a:latin typeface="Times New Roman"/>
                <a:cs typeface="Times New Roman"/>
              </a:rPr>
              <a:t>fairness</a:t>
            </a:r>
            <a:endParaRPr sz="770" dirty="0">
              <a:latin typeface="Times New Roman"/>
              <a:cs typeface="Times New Roman"/>
            </a:endParaRPr>
          </a:p>
          <a:p>
            <a:pPr marL="301347" marR="3258" indent="-147008">
              <a:lnSpc>
                <a:spcPct val="111700"/>
              </a:lnSpc>
              <a:spcBef>
                <a:spcPts val="616"/>
              </a:spcBef>
              <a:buFont typeface="Wingdings"/>
              <a:buChar char=""/>
              <a:tabLst>
                <a:tab pos="301753" algn="l"/>
              </a:tabLst>
            </a:pPr>
            <a:r>
              <a:rPr sz="770" spc="-3" dirty="0">
                <a:latin typeface="Times New Roman"/>
                <a:cs typeface="Times New Roman"/>
              </a:rPr>
              <a:t>Also, central </a:t>
            </a:r>
            <a:r>
              <a:rPr sz="770" dirty="0">
                <a:latin typeface="Times New Roman"/>
                <a:cs typeface="Times New Roman"/>
              </a:rPr>
              <a:t>authority </a:t>
            </a:r>
            <a:r>
              <a:rPr sz="770" spc="-10" dirty="0">
                <a:latin typeface="Times New Roman"/>
                <a:cs typeface="Times New Roman"/>
              </a:rPr>
              <a:t>in </a:t>
            </a:r>
            <a:r>
              <a:rPr sz="770" spc="3" dirty="0">
                <a:latin typeface="Times New Roman"/>
                <a:cs typeface="Times New Roman"/>
              </a:rPr>
              <a:t>control </a:t>
            </a:r>
            <a:r>
              <a:rPr sz="770" dirty="0">
                <a:latin typeface="Times New Roman"/>
                <a:cs typeface="Times New Roman"/>
              </a:rPr>
              <a:t>can overuse the power </a:t>
            </a:r>
            <a:r>
              <a:rPr sz="770" spc="-6" dirty="0">
                <a:latin typeface="Times New Roman"/>
                <a:cs typeface="Times New Roman"/>
              </a:rPr>
              <a:t>and </a:t>
            </a:r>
            <a:r>
              <a:rPr sz="770" spc="-3" dirty="0">
                <a:latin typeface="Times New Roman"/>
                <a:cs typeface="Times New Roman"/>
              </a:rPr>
              <a:t>can </a:t>
            </a:r>
            <a:r>
              <a:rPr sz="770" dirty="0">
                <a:latin typeface="Times New Roman"/>
                <a:cs typeface="Times New Roman"/>
              </a:rPr>
              <a:t>create </a:t>
            </a:r>
            <a:r>
              <a:rPr sz="770" spc="-6" dirty="0">
                <a:latin typeface="Times New Roman"/>
                <a:cs typeface="Times New Roman"/>
              </a:rPr>
              <a:t>money </a:t>
            </a:r>
            <a:r>
              <a:rPr sz="770" spc="-3" dirty="0">
                <a:latin typeface="Times New Roman"/>
                <a:cs typeface="Times New Roman"/>
              </a:rPr>
              <a:t>as per  </a:t>
            </a:r>
            <a:r>
              <a:rPr sz="770" spc="-6" dirty="0">
                <a:latin typeface="Times New Roman"/>
                <a:cs typeface="Times New Roman"/>
              </a:rPr>
              <a:t>their </a:t>
            </a:r>
            <a:r>
              <a:rPr sz="770" spc="3" dirty="0">
                <a:latin typeface="Times New Roman"/>
                <a:cs typeface="Times New Roman"/>
              </a:rPr>
              <a:t>own</a:t>
            </a:r>
            <a:r>
              <a:rPr sz="770" dirty="0">
                <a:latin typeface="Times New Roman"/>
                <a:cs typeface="Times New Roman"/>
              </a:rPr>
              <a:t> </a:t>
            </a:r>
            <a:r>
              <a:rPr sz="770" spc="-6" dirty="0">
                <a:latin typeface="Times New Roman"/>
                <a:cs typeface="Times New Roman"/>
              </a:rPr>
              <a:t>will</a:t>
            </a:r>
            <a:endParaRPr sz="770" dirty="0">
              <a:latin typeface="Times New Roman"/>
              <a:cs typeface="Times New Roman"/>
            </a:endParaRPr>
          </a:p>
        </p:txBody>
      </p:sp>
      <p:sp>
        <p:nvSpPr>
          <p:cNvPr id="4" name="object 4"/>
          <p:cNvSpPr txBox="1"/>
          <p:nvPr/>
        </p:nvSpPr>
        <p:spPr>
          <a:xfrm>
            <a:off x="3936046" y="6133560"/>
            <a:ext cx="1274676" cy="126719"/>
          </a:xfrm>
          <a:prstGeom prst="rect">
            <a:avLst/>
          </a:prstGeom>
        </p:spPr>
        <p:txBody>
          <a:bodyPr vert="horz" wrap="square" lIns="0" tIns="8145" rIns="0" bIns="0" rtlCol="0">
            <a:spAutoFit/>
          </a:bodyPr>
          <a:lstStyle/>
          <a:p>
            <a:pPr marL="8145">
              <a:spcBef>
                <a:spcPts val="64"/>
              </a:spcBef>
            </a:pPr>
            <a:r>
              <a:rPr sz="770" spc="-3" dirty="0">
                <a:latin typeface="Times New Roman"/>
                <a:cs typeface="Times New Roman"/>
              </a:rPr>
              <a:t>Figure </a:t>
            </a:r>
            <a:r>
              <a:rPr sz="770" dirty="0">
                <a:latin typeface="Times New Roman"/>
                <a:cs typeface="Times New Roman"/>
              </a:rPr>
              <a:t>1.5 </a:t>
            </a:r>
            <a:r>
              <a:rPr sz="770" spc="-6" dirty="0">
                <a:latin typeface="Times New Roman"/>
                <a:cs typeface="Times New Roman"/>
              </a:rPr>
              <a:t>Traditional</a:t>
            </a:r>
            <a:r>
              <a:rPr sz="770" spc="-13" dirty="0">
                <a:latin typeface="Times New Roman"/>
                <a:cs typeface="Times New Roman"/>
              </a:rPr>
              <a:t> </a:t>
            </a:r>
            <a:r>
              <a:rPr sz="770" dirty="0">
                <a:latin typeface="Times New Roman"/>
                <a:cs typeface="Times New Roman"/>
              </a:rPr>
              <a:t>payments</a:t>
            </a:r>
            <a:endParaRPr sz="770">
              <a:latin typeface="Times New Roman"/>
              <a:cs typeface="Times New Roman"/>
            </a:endParaRPr>
          </a:p>
        </p:txBody>
      </p:sp>
      <p:sp>
        <p:nvSpPr>
          <p:cNvPr id="5" name="object 5"/>
          <p:cNvSpPr/>
          <p:nvPr/>
        </p:nvSpPr>
        <p:spPr>
          <a:xfrm>
            <a:off x="2438400" y="1164897"/>
            <a:ext cx="3203366" cy="511503"/>
          </a:xfrm>
          <a:prstGeom prst="rect">
            <a:avLst/>
          </a:prstGeom>
          <a:blipFill>
            <a:blip r:embed="rId2" cstate="print"/>
            <a:stretch>
              <a:fillRect/>
            </a:stretch>
          </a:blipFill>
        </p:spPr>
        <p:txBody>
          <a:bodyPr wrap="square" lIns="0" tIns="0" rIns="0" bIns="0" rtlCol="0"/>
          <a:lstStyle/>
          <a:p>
            <a:endParaRPr sz="1154"/>
          </a:p>
        </p:txBody>
      </p:sp>
      <p:sp>
        <p:nvSpPr>
          <p:cNvPr id="6" name="object 6"/>
          <p:cNvSpPr/>
          <p:nvPr/>
        </p:nvSpPr>
        <p:spPr>
          <a:xfrm>
            <a:off x="3160490" y="3443008"/>
            <a:ext cx="2824893" cy="829965"/>
          </a:xfrm>
          <a:prstGeom prst="rect">
            <a:avLst/>
          </a:prstGeom>
          <a:blipFill>
            <a:blip r:embed="rId3" cstate="print"/>
            <a:stretch>
              <a:fillRect/>
            </a:stretch>
          </a:blipFill>
        </p:spPr>
        <p:txBody>
          <a:bodyPr wrap="square" lIns="0" tIns="0" rIns="0" bIns="0" rtlCol="0"/>
          <a:lstStyle/>
          <a:p>
            <a:endParaRPr sz="1154"/>
          </a:p>
        </p:txBody>
      </p:sp>
      <p:sp>
        <p:nvSpPr>
          <p:cNvPr id="7" name="object 7"/>
          <p:cNvSpPr/>
          <p:nvPr/>
        </p:nvSpPr>
        <p:spPr>
          <a:xfrm>
            <a:off x="2438400" y="4390185"/>
            <a:ext cx="5105399" cy="1324816"/>
          </a:xfrm>
          <a:prstGeom prst="rect">
            <a:avLst/>
          </a:prstGeom>
          <a:blipFill>
            <a:blip r:embed="rId4" cstate="print"/>
            <a:stretch>
              <a:fillRect/>
            </a:stretch>
          </a:blipFill>
        </p:spPr>
        <p:txBody>
          <a:bodyPr wrap="square" lIns="0" tIns="0" rIns="0" bIns="0" rtlCol="0"/>
          <a:lstStyle/>
          <a:p>
            <a:endParaRPr sz="1154"/>
          </a:p>
        </p:txBody>
      </p:sp>
      <p:sp>
        <p:nvSpPr>
          <p:cNvPr id="8" name="object 8"/>
          <p:cNvSpPr txBox="1"/>
          <p:nvPr/>
        </p:nvSpPr>
        <p:spPr>
          <a:xfrm>
            <a:off x="4504398" y="6358376"/>
            <a:ext cx="138870" cy="102592"/>
          </a:xfrm>
          <a:prstGeom prst="rect">
            <a:avLst/>
          </a:prstGeom>
        </p:spPr>
        <p:txBody>
          <a:bodyPr vert="horz" wrap="square" lIns="0" tIns="0" rIns="0" bIns="0" rtlCol="0">
            <a:spAutoFit/>
          </a:bodyPr>
          <a:lstStyle/>
          <a:p>
            <a:pPr marL="24434">
              <a:lnSpc>
                <a:spcPts val="837"/>
              </a:lnSpc>
            </a:pPr>
            <a:r>
              <a:rPr sz="705" dirty="0">
                <a:latin typeface="Times New Roman"/>
                <a:cs typeface="Times New Roman"/>
              </a:rPr>
              <a:t>3</a:t>
            </a:r>
            <a:endParaRPr sz="705">
              <a:latin typeface="Times New Roman"/>
              <a:cs typeface="Times New Roman"/>
            </a:endParaRPr>
          </a:p>
        </p:txBody>
      </p:sp>
      <p:sp>
        <p:nvSpPr>
          <p:cNvPr id="10" name="Title 1"/>
          <p:cNvSpPr txBox="1">
            <a:spLocks/>
          </p:cNvSpPr>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defRPr/>
            </a:pPr>
            <a:r>
              <a:rPr lang="en-US" sz="3200" b="1" dirty="0"/>
              <a:t>Introduction (CO1)</a:t>
            </a:r>
            <a:r>
              <a:rPr lang="en-US" sz="2400" b="1" dirty="0"/>
              <a:t> </a:t>
            </a:r>
          </a:p>
        </p:txBody>
      </p:sp>
      <p:sp>
        <p:nvSpPr>
          <p:cNvPr id="11" name="Date Placeholder 10"/>
          <p:cNvSpPr>
            <a:spLocks noGrp="1"/>
          </p:cNvSpPr>
          <p:nvPr>
            <p:ph type="dt" sz="half" idx="10"/>
          </p:nvPr>
        </p:nvSpPr>
        <p:spPr/>
        <p:txBody>
          <a:bodyPr/>
          <a:lstStyle/>
          <a:p>
            <a:fld id="{7ADDAC2B-2A2F-E14F-9008-692C169B896A}" type="datetime1">
              <a:rPr lang="en-IN" smtClean="0"/>
              <a:t>08/01/25</a:t>
            </a:fld>
            <a:endParaRPr lang="en-US"/>
          </a:p>
        </p:txBody>
      </p:sp>
      <p:sp>
        <p:nvSpPr>
          <p:cNvPr id="12" name="Footer Placeholder 11"/>
          <p:cNvSpPr>
            <a:spLocks noGrp="1"/>
          </p:cNvSpPr>
          <p:nvPr>
            <p:ph type="ftr" sz="quarter" idx="11"/>
          </p:nvPr>
        </p:nvSpPr>
        <p:spPr/>
        <p:txBody>
          <a:bodyPr/>
          <a:lstStyle/>
          <a:p>
            <a:r>
              <a:rPr lang="en-US"/>
              <a:t>Ms. Barkha Bhardwaj         ACSAI-0601           Unit Number: 1</a:t>
            </a:r>
            <a:endParaRPr lang="en-US" dirty="0"/>
          </a:p>
        </p:txBody>
      </p:sp>
    </p:spTree>
    <p:extLst>
      <p:ext uri="{BB962C8B-B14F-4D97-AF65-F5344CB8AC3E}">
        <p14:creationId xmlns:p14="http://schemas.microsoft.com/office/powerpoint/2010/main" val="2260205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2700">
              <a:lnSpc>
                <a:spcPct val="100000"/>
              </a:lnSpc>
              <a:spcBef>
                <a:spcPts val="100"/>
              </a:spcBef>
            </a:pPr>
            <a:r>
              <a:rPr lang="en-US" sz="1600" b="1" dirty="0">
                <a:latin typeface="Times New Roman"/>
                <a:cs typeface="Times New Roman"/>
              </a:rPr>
              <a:t>We </a:t>
            </a:r>
            <a:r>
              <a:rPr lang="en-US" sz="1600" b="1" spc="-5" dirty="0">
                <a:latin typeface="Times New Roman"/>
                <a:cs typeface="Times New Roman"/>
              </a:rPr>
              <a:t>need </a:t>
            </a:r>
            <a:r>
              <a:rPr lang="en-US" sz="1600" b="1" dirty="0">
                <a:latin typeface="Times New Roman"/>
                <a:cs typeface="Times New Roman"/>
              </a:rPr>
              <a:t>a </a:t>
            </a:r>
            <a:r>
              <a:rPr lang="en-US" sz="1600" b="1" spc="-10" dirty="0">
                <a:latin typeface="Times New Roman"/>
                <a:cs typeface="Times New Roman"/>
              </a:rPr>
              <a:t>system</a:t>
            </a:r>
            <a:r>
              <a:rPr lang="en-US" sz="1600" b="1" spc="20" dirty="0">
                <a:latin typeface="Times New Roman"/>
                <a:cs typeface="Times New Roman"/>
              </a:rPr>
              <a:t> </a:t>
            </a:r>
            <a:r>
              <a:rPr lang="en-US" sz="1600" b="1" spc="-5" dirty="0">
                <a:latin typeface="Times New Roman"/>
                <a:cs typeface="Times New Roman"/>
              </a:rPr>
              <a:t>which:</a:t>
            </a:r>
            <a:endParaRPr lang="en-US" sz="1600" dirty="0">
              <a:latin typeface="Times New Roman"/>
              <a:cs typeface="Times New Roman"/>
            </a:endParaRPr>
          </a:p>
          <a:p>
            <a:pPr marL="469900" marR="5080" indent="-229235">
              <a:lnSpc>
                <a:spcPct val="108300"/>
              </a:lnSpc>
              <a:spcBef>
                <a:spcPts val="820"/>
              </a:spcBef>
              <a:buFont typeface="Symbol"/>
              <a:buChar char=""/>
              <a:tabLst>
                <a:tab pos="469900" algn="l"/>
                <a:tab pos="470534" algn="l"/>
              </a:tabLst>
            </a:pPr>
            <a:r>
              <a:rPr lang="en-US" sz="1600" spc="-5" dirty="0">
                <a:latin typeface="Times New Roman"/>
                <a:cs typeface="Times New Roman"/>
              </a:rPr>
              <a:t>Eliminates </a:t>
            </a:r>
            <a:r>
              <a:rPr lang="en-US" sz="1600" dirty="0">
                <a:latin typeface="Times New Roman"/>
                <a:cs typeface="Times New Roman"/>
              </a:rPr>
              <a:t>the </a:t>
            </a:r>
            <a:r>
              <a:rPr lang="en-US" sz="1600" spc="-10" dirty="0">
                <a:latin typeface="Times New Roman"/>
                <a:cs typeface="Times New Roman"/>
              </a:rPr>
              <a:t>need </a:t>
            </a:r>
            <a:r>
              <a:rPr lang="en-US" sz="1600" spc="10" dirty="0">
                <a:latin typeface="Times New Roman"/>
                <a:cs typeface="Times New Roman"/>
              </a:rPr>
              <a:t>of </a:t>
            </a:r>
            <a:r>
              <a:rPr lang="en-US" sz="1600" spc="-5" dirty="0">
                <a:latin typeface="Times New Roman"/>
                <a:cs typeface="Times New Roman"/>
              </a:rPr>
              <a:t>middlemen </a:t>
            </a:r>
            <a:r>
              <a:rPr lang="en-US" sz="1600" spc="10" dirty="0">
                <a:latin typeface="Times New Roman"/>
                <a:cs typeface="Times New Roman"/>
              </a:rPr>
              <a:t>or </a:t>
            </a:r>
            <a:r>
              <a:rPr lang="en-US" sz="1600" spc="-10" dirty="0">
                <a:latin typeface="Times New Roman"/>
                <a:cs typeface="Times New Roman"/>
              </a:rPr>
              <a:t>Third </a:t>
            </a:r>
            <a:r>
              <a:rPr lang="en-US" sz="1600" spc="-5" dirty="0">
                <a:latin typeface="Times New Roman"/>
                <a:cs typeface="Times New Roman"/>
              </a:rPr>
              <a:t>parties thereby </a:t>
            </a:r>
            <a:r>
              <a:rPr lang="en-US" sz="1600" spc="-10" dirty="0">
                <a:latin typeface="Times New Roman"/>
                <a:cs typeface="Times New Roman"/>
              </a:rPr>
              <a:t>making </a:t>
            </a:r>
            <a:r>
              <a:rPr lang="en-US" sz="1600" spc="-5" dirty="0">
                <a:latin typeface="Times New Roman"/>
                <a:cs typeface="Times New Roman"/>
              </a:rPr>
              <a:t>transaction </a:t>
            </a:r>
            <a:r>
              <a:rPr lang="en-US" sz="1600" dirty="0">
                <a:latin typeface="Times New Roman"/>
                <a:cs typeface="Times New Roman"/>
              </a:rPr>
              <a:t>costs  nil </a:t>
            </a:r>
            <a:r>
              <a:rPr lang="en-US" sz="1600" spc="10" dirty="0">
                <a:latin typeface="Times New Roman"/>
                <a:cs typeface="Times New Roman"/>
              </a:rPr>
              <a:t>or</a:t>
            </a:r>
            <a:r>
              <a:rPr lang="en-US" sz="1600" spc="-25" dirty="0">
                <a:latin typeface="Times New Roman"/>
                <a:cs typeface="Times New Roman"/>
              </a:rPr>
              <a:t> </a:t>
            </a:r>
            <a:r>
              <a:rPr lang="en-US" sz="1600" spc="-10" dirty="0">
                <a:latin typeface="Times New Roman"/>
                <a:cs typeface="Times New Roman"/>
              </a:rPr>
              <a:t>negligible.</a:t>
            </a:r>
            <a:endParaRPr lang="en-US" sz="1600" dirty="0">
              <a:latin typeface="Times New Roman"/>
              <a:cs typeface="Times New Roman"/>
            </a:endParaRPr>
          </a:p>
          <a:p>
            <a:pPr>
              <a:lnSpc>
                <a:spcPct val="100000"/>
              </a:lnSpc>
              <a:spcBef>
                <a:spcPts val="15"/>
              </a:spcBef>
              <a:buFont typeface="Symbol"/>
              <a:buChar char=""/>
            </a:pPr>
            <a:endParaRPr lang="en-US" sz="1600" dirty="0">
              <a:latin typeface="Times New Roman"/>
              <a:cs typeface="Times New Roman"/>
            </a:endParaRPr>
          </a:p>
          <a:p>
            <a:pPr marL="469900" indent="-229235">
              <a:lnSpc>
                <a:spcPct val="100000"/>
              </a:lnSpc>
              <a:buFont typeface="Symbol"/>
              <a:buChar char=""/>
              <a:tabLst>
                <a:tab pos="469900" algn="l"/>
                <a:tab pos="470534" algn="l"/>
              </a:tabLst>
            </a:pPr>
            <a:r>
              <a:rPr lang="en-US" sz="1600" spc="-5" dirty="0">
                <a:latin typeface="Times New Roman"/>
                <a:cs typeface="Times New Roman"/>
              </a:rPr>
              <a:t>Enhance transaction execution speeds </a:t>
            </a:r>
            <a:r>
              <a:rPr lang="en-US" sz="1600" spc="-10" dirty="0">
                <a:latin typeface="Times New Roman"/>
                <a:cs typeface="Times New Roman"/>
              </a:rPr>
              <a:t>and </a:t>
            </a:r>
            <a:r>
              <a:rPr lang="en-US" sz="1600" dirty="0">
                <a:latin typeface="Times New Roman"/>
                <a:cs typeface="Times New Roman"/>
              </a:rPr>
              <a:t>can </a:t>
            </a:r>
            <a:r>
              <a:rPr lang="en-US" sz="1600" spc="-5" dirty="0">
                <a:latin typeface="Times New Roman"/>
                <a:cs typeface="Times New Roman"/>
              </a:rPr>
              <a:t>facilitate </a:t>
            </a:r>
            <a:r>
              <a:rPr lang="en-US" sz="1600" spc="-10" dirty="0">
                <a:latin typeface="Times New Roman"/>
                <a:cs typeface="Times New Roman"/>
              </a:rPr>
              <a:t>instant</a:t>
            </a:r>
            <a:r>
              <a:rPr lang="en-US" sz="1600" spc="145" dirty="0">
                <a:latin typeface="Times New Roman"/>
                <a:cs typeface="Times New Roman"/>
              </a:rPr>
              <a:t> </a:t>
            </a:r>
            <a:r>
              <a:rPr lang="en-US" sz="1600" spc="-10" dirty="0">
                <a:latin typeface="Times New Roman"/>
                <a:cs typeface="Times New Roman"/>
              </a:rPr>
              <a:t>reconciliation.</a:t>
            </a:r>
            <a:endParaRPr lang="en-US" sz="1600" dirty="0">
              <a:latin typeface="Times New Roman"/>
              <a:cs typeface="Times New Roman"/>
            </a:endParaRPr>
          </a:p>
          <a:p>
            <a:pPr marL="469900" indent="-229235">
              <a:lnSpc>
                <a:spcPct val="100000"/>
              </a:lnSpc>
              <a:spcBef>
                <a:spcPts val="1250"/>
              </a:spcBef>
              <a:buFont typeface="Symbol"/>
              <a:buChar char=""/>
              <a:tabLst>
                <a:tab pos="469900" algn="l"/>
                <a:tab pos="470534" algn="l"/>
              </a:tabLst>
            </a:pPr>
            <a:r>
              <a:rPr lang="en-US" sz="1600" dirty="0">
                <a:latin typeface="Times New Roman"/>
                <a:cs typeface="Times New Roman"/>
              </a:rPr>
              <a:t>Is </a:t>
            </a:r>
            <a:r>
              <a:rPr lang="en-US" sz="1600" spc="-5" dirty="0">
                <a:latin typeface="Times New Roman"/>
                <a:cs typeface="Times New Roman"/>
              </a:rPr>
              <a:t>transparent </a:t>
            </a:r>
            <a:r>
              <a:rPr lang="en-US" sz="1600" spc="-10" dirty="0">
                <a:latin typeface="Times New Roman"/>
                <a:cs typeface="Times New Roman"/>
              </a:rPr>
              <a:t>and tamper </a:t>
            </a:r>
            <a:r>
              <a:rPr lang="en-US" sz="1600" spc="-5" dirty="0">
                <a:latin typeface="Times New Roman"/>
                <a:cs typeface="Times New Roman"/>
              </a:rPr>
              <a:t>resistant </a:t>
            </a:r>
            <a:r>
              <a:rPr lang="en-US" sz="1600" spc="-15" dirty="0">
                <a:latin typeface="Times New Roman"/>
                <a:cs typeface="Times New Roman"/>
              </a:rPr>
              <a:t>in </a:t>
            </a:r>
            <a:r>
              <a:rPr lang="en-US" sz="1600" dirty="0">
                <a:latin typeface="Times New Roman"/>
                <a:cs typeface="Times New Roman"/>
              </a:rPr>
              <a:t>order to </a:t>
            </a:r>
            <a:r>
              <a:rPr lang="en-US" sz="1600" spc="-10" dirty="0">
                <a:latin typeface="Times New Roman"/>
                <a:cs typeface="Times New Roman"/>
              </a:rPr>
              <a:t>avoid </a:t>
            </a:r>
            <a:r>
              <a:rPr lang="en-US" sz="1600" spc="-5" dirty="0">
                <a:latin typeface="Times New Roman"/>
                <a:cs typeface="Times New Roman"/>
              </a:rPr>
              <a:t>manipulation </a:t>
            </a:r>
            <a:r>
              <a:rPr lang="en-US" sz="1600" spc="10" dirty="0">
                <a:latin typeface="Times New Roman"/>
                <a:cs typeface="Times New Roman"/>
              </a:rPr>
              <a:t>or</a:t>
            </a:r>
            <a:r>
              <a:rPr lang="en-US" sz="1600" spc="135" dirty="0">
                <a:latin typeface="Times New Roman"/>
                <a:cs typeface="Times New Roman"/>
              </a:rPr>
              <a:t> </a:t>
            </a:r>
            <a:r>
              <a:rPr lang="en-US" sz="1600" spc="-10" dirty="0">
                <a:latin typeface="Times New Roman"/>
                <a:cs typeface="Times New Roman"/>
              </a:rPr>
              <a:t>misuse.</a:t>
            </a:r>
            <a:endParaRPr lang="en-US" sz="1600" dirty="0">
              <a:latin typeface="Times New Roman"/>
              <a:cs typeface="Times New Roman"/>
            </a:endParaRPr>
          </a:p>
          <a:p>
            <a:pPr marL="469900" indent="-229235">
              <a:lnSpc>
                <a:spcPct val="100000"/>
              </a:lnSpc>
              <a:spcBef>
                <a:spcPts val="1225"/>
              </a:spcBef>
              <a:buFont typeface="Symbol"/>
              <a:buChar char=""/>
              <a:tabLst>
                <a:tab pos="469900" algn="l"/>
                <a:tab pos="470534" algn="l"/>
              </a:tabLst>
            </a:pPr>
            <a:r>
              <a:rPr lang="en-US" sz="1600" spc="-5" dirty="0">
                <a:latin typeface="Times New Roman"/>
                <a:cs typeface="Times New Roman"/>
              </a:rPr>
              <a:t>Currency creation </a:t>
            </a:r>
            <a:r>
              <a:rPr lang="en-US" sz="1600" spc="-15" dirty="0">
                <a:latin typeface="Times New Roman"/>
                <a:cs typeface="Times New Roman"/>
              </a:rPr>
              <a:t>is </a:t>
            </a:r>
            <a:r>
              <a:rPr lang="en-US" sz="1600" spc="-5" dirty="0">
                <a:latin typeface="Times New Roman"/>
                <a:cs typeface="Times New Roman"/>
              </a:rPr>
              <a:t>not </a:t>
            </a:r>
            <a:r>
              <a:rPr lang="en-US" sz="1600" spc="-15" dirty="0">
                <a:latin typeface="Times New Roman"/>
                <a:cs typeface="Times New Roman"/>
              </a:rPr>
              <a:t>in </a:t>
            </a:r>
            <a:r>
              <a:rPr lang="en-US" sz="1600" dirty="0">
                <a:latin typeface="Times New Roman"/>
                <a:cs typeface="Times New Roman"/>
              </a:rPr>
              <a:t>control </a:t>
            </a:r>
            <a:r>
              <a:rPr lang="en-US" sz="1600" spc="10" dirty="0">
                <a:latin typeface="Times New Roman"/>
                <a:cs typeface="Times New Roman"/>
              </a:rPr>
              <a:t>of </a:t>
            </a:r>
            <a:r>
              <a:rPr lang="en-US" sz="1600" spc="5" dirty="0">
                <a:latin typeface="Times New Roman"/>
                <a:cs typeface="Times New Roman"/>
              </a:rPr>
              <a:t>any </a:t>
            </a:r>
            <a:r>
              <a:rPr lang="en-US" sz="1600" dirty="0">
                <a:latin typeface="Times New Roman"/>
                <a:cs typeface="Times New Roman"/>
              </a:rPr>
              <a:t>central</a:t>
            </a:r>
            <a:r>
              <a:rPr lang="en-US" sz="1600" spc="-65" dirty="0">
                <a:latin typeface="Times New Roman"/>
                <a:cs typeface="Times New Roman"/>
              </a:rPr>
              <a:t> </a:t>
            </a:r>
            <a:r>
              <a:rPr lang="en-US" sz="1600" spc="-10" dirty="0">
                <a:latin typeface="Times New Roman"/>
                <a:cs typeface="Times New Roman"/>
              </a:rPr>
              <a:t>authority.</a:t>
            </a:r>
            <a:endParaRPr lang="en-US" sz="1600" dirty="0">
              <a:latin typeface="Times New Roman"/>
              <a:cs typeface="Times New Roman"/>
            </a:endParaRPr>
          </a:p>
          <a:p>
            <a:pPr marL="469900" indent="-229235">
              <a:lnSpc>
                <a:spcPct val="100000"/>
              </a:lnSpc>
              <a:spcBef>
                <a:spcPts val="1225"/>
              </a:spcBef>
              <a:buFont typeface="Symbol"/>
              <a:buChar char=""/>
              <a:tabLst>
                <a:tab pos="469900" algn="l"/>
                <a:tab pos="470534" algn="l"/>
              </a:tabLst>
            </a:pPr>
            <a:r>
              <a:rPr lang="en-US" sz="1600" dirty="0">
                <a:latin typeface="Times New Roman"/>
                <a:cs typeface="Times New Roman"/>
              </a:rPr>
              <a:t>Is </a:t>
            </a:r>
            <a:r>
              <a:rPr lang="en-US" sz="1600" spc="-5" dirty="0">
                <a:latin typeface="Times New Roman"/>
                <a:cs typeface="Times New Roman"/>
              </a:rPr>
              <a:t>regulated </a:t>
            </a:r>
            <a:r>
              <a:rPr lang="en-US" sz="1600" dirty="0">
                <a:latin typeface="Times New Roman"/>
                <a:cs typeface="Times New Roman"/>
              </a:rPr>
              <a:t>to </a:t>
            </a:r>
            <a:r>
              <a:rPr lang="en-US" sz="1600" spc="-10" dirty="0">
                <a:latin typeface="Times New Roman"/>
                <a:cs typeface="Times New Roman"/>
              </a:rPr>
              <a:t>maintain </a:t>
            </a:r>
            <a:r>
              <a:rPr lang="en-US" sz="1600" dirty="0">
                <a:latin typeface="Times New Roman"/>
                <a:cs typeface="Times New Roman"/>
              </a:rPr>
              <a:t>the </a:t>
            </a:r>
            <a:r>
              <a:rPr lang="en-US" sz="1600" spc="-5" dirty="0">
                <a:latin typeface="Times New Roman"/>
                <a:cs typeface="Times New Roman"/>
              </a:rPr>
              <a:t>value </a:t>
            </a:r>
            <a:r>
              <a:rPr lang="en-US" sz="1600" spc="10" dirty="0">
                <a:latin typeface="Times New Roman"/>
                <a:cs typeface="Times New Roman"/>
              </a:rPr>
              <a:t>of </a:t>
            </a:r>
            <a:r>
              <a:rPr lang="en-US" sz="1600" dirty="0">
                <a:latin typeface="Times New Roman"/>
                <a:cs typeface="Times New Roman"/>
              </a:rPr>
              <a:t>the</a:t>
            </a:r>
            <a:r>
              <a:rPr lang="en-US" sz="1600" spc="-25" dirty="0">
                <a:latin typeface="Times New Roman"/>
                <a:cs typeface="Times New Roman"/>
              </a:rPr>
              <a:t> </a:t>
            </a:r>
            <a:r>
              <a:rPr lang="en-US" sz="1600" spc="-10" dirty="0">
                <a:latin typeface="Times New Roman"/>
                <a:cs typeface="Times New Roman"/>
              </a:rPr>
              <a:t>currency.</a:t>
            </a:r>
            <a:endParaRPr lang="en-US" sz="1600" dirty="0">
              <a:latin typeface="Times New Roman"/>
              <a:cs typeface="Times New Roman"/>
            </a:endParaRPr>
          </a:p>
          <a:p>
            <a:endParaRPr lang="en-US" dirty="0"/>
          </a:p>
        </p:txBody>
      </p:sp>
      <p:sp>
        <p:nvSpPr>
          <p:cNvPr id="4" name="Date Placeholder 3"/>
          <p:cNvSpPr>
            <a:spLocks noGrp="1"/>
          </p:cNvSpPr>
          <p:nvPr>
            <p:ph type="dt" sz="half" idx="10"/>
          </p:nvPr>
        </p:nvSpPr>
        <p:spPr/>
        <p:txBody>
          <a:bodyPr/>
          <a:lstStyle/>
          <a:p>
            <a:fld id="{3577598B-574D-C14F-A244-3F5C78299ECA}"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Introduction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
        <p:nvSpPr>
          <p:cNvPr id="10" name="object 5"/>
          <p:cNvSpPr/>
          <p:nvPr/>
        </p:nvSpPr>
        <p:spPr>
          <a:xfrm>
            <a:off x="1371600" y="4495800"/>
            <a:ext cx="5791200" cy="14478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66161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spc="-5" dirty="0">
                <a:latin typeface="Times New Roman" panose="02020603050405020304" pitchFamily="18" charset="0"/>
                <a:cs typeface="Times New Roman" panose="02020603050405020304" pitchFamily="18" charset="0"/>
              </a:rPr>
              <a:t>Distributed system enables </a:t>
            </a:r>
            <a:r>
              <a:rPr lang="en-US" sz="2400" dirty="0">
                <a:latin typeface="Times New Roman" panose="02020603050405020304" pitchFamily="18" charset="0"/>
                <a:cs typeface="Times New Roman" panose="02020603050405020304" pitchFamily="18" charset="0"/>
              </a:rPr>
              <a:t>a network </a:t>
            </a:r>
            <a:r>
              <a:rPr lang="en-US" sz="2400" spc="10" dirty="0">
                <a:latin typeface="Times New Roman" panose="02020603050405020304" pitchFamily="18" charset="0"/>
                <a:cs typeface="Times New Roman" panose="02020603050405020304" pitchFamily="18" charset="0"/>
              </a:rPr>
              <a:t>of </a:t>
            </a:r>
            <a:r>
              <a:rPr lang="en-US" sz="2400" spc="-5" dirty="0">
                <a:latin typeface="Times New Roman" panose="02020603050405020304" pitchFamily="18" charset="0"/>
                <a:cs typeface="Times New Roman" panose="02020603050405020304" pitchFamily="18" charset="0"/>
              </a:rPr>
              <a:t>computers </a:t>
            </a:r>
            <a:r>
              <a:rPr lang="en-US" sz="2400" dirty="0">
                <a:latin typeface="Times New Roman" panose="02020603050405020304" pitchFamily="18" charset="0"/>
                <a:cs typeface="Times New Roman" panose="02020603050405020304" pitchFamily="18" charset="0"/>
              </a:rPr>
              <a:t>to </a:t>
            </a:r>
            <a:r>
              <a:rPr lang="en-US" sz="2400" spc="-10" dirty="0">
                <a:latin typeface="Times New Roman" panose="02020603050405020304" pitchFamily="18" charset="0"/>
                <a:cs typeface="Times New Roman" panose="02020603050405020304" pitchFamily="18" charset="0"/>
              </a:rPr>
              <a:t>maintain </a:t>
            </a:r>
            <a:r>
              <a:rPr lang="en-US" sz="2400" dirty="0">
                <a:latin typeface="Times New Roman" panose="02020603050405020304" pitchFamily="18" charset="0"/>
                <a:cs typeface="Times New Roman" panose="02020603050405020304" pitchFamily="18" charset="0"/>
              </a:rPr>
              <a:t>a </a:t>
            </a:r>
            <a:r>
              <a:rPr lang="en-US" sz="2400" spc="-5" dirty="0">
                <a:latin typeface="Times New Roman" panose="02020603050405020304" pitchFamily="18" charset="0"/>
                <a:cs typeface="Times New Roman" panose="02020603050405020304" pitchFamily="18" charset="0"/>
              </a:rPr>
              <a:t>collective bookkeeping </a:t>
            </a:r>
            <a:r>
              <a:rPr lang="en-US" sz="2400" spc="-10" dirty="0">
                <a:latin typeface="Times New Roman" panose="02020603050405020304" pitchFamily="18" charset="0"/>
                <a:cs typeface="Times New Roman" panose="02020603050405020304" pitchFamily="18" charset="0"/>
              </a:rPr>
              <a:t>via  </a:t>
            </a:r>
            <a:r>
              <a:rPr lang="en-US" sz="2400" spc="-5" dirty="0">
                <a:latin typeface="Times New Roman" panose="02020603050405020304" pitchFamily="18" charset="0"/>
                <a:cs typeface="Times New Roman" panose="02020603050405020304" pitchFamily="18" charset="0"/>
              </a:rPr>
              <a:t>internet </a:t>
            </a:r>
            <a:r>
              <a:rPr lang="en-US" sz="2400" spc="-10" dirty="0">
                <a:latin typeface="Times New Roman" panose="02020603050405020304" pitchFamily="18" charset="0"/>
                <a:cs typeface="Times New Roman" panose="02020603050405020304" pitchFamily="18" charset="0"/>
              </a:rPr>
              <a:t>this </a:t>
            </a:r>
            <a:r>
              <a:rPr lang="en-US" sz="2400" spc="-15" dirty="0">
                <a:latin typeface="Times New Roman" panose="02020603050405020304" pitchFamily="18" charset="0"/>
                <a:cs typeface="Times New Roman" panose="02020603050405020304" pitchFamily="18" charset="0"/>
              </a:rPr>
              <a:t>is </a:t>
            </a:r>
            <a:r>
              <a:rPr lang="en-US" sz="2400" dirty="0">
                <a:latin typeface="Times New Roman" panose="02020603050405020304" pitchFamily="18" charset="0"/>
                <a:cs typeface="Times New Roman" panose="02020603050405020304" pitchFamily="18" charset="0"/>
              </a:rPr>
              <a:t>open </a:t>
            </a:r>
            <a:r>
              <a:rPr lang="en-US" sz="2400" spc="-10" dirty="0">
                <a:latin typeface="Times New Roman" panose="02020603050405020304" pitchFamily="18" charset="0"/>
                <a:cs typeface="Times New Roman" panose="02020603050405020304" pitchFamily="18" charset="0"/>
              </a:rPr>
              <a:t>and </a:t>
            </a:r>
            <a:r>
              <a:rPr lang="en-US" sz="2400" spc="-15" dirty="0">
                <a:latin typeface="Times New Roman" panose="02020603050405020304" pitchFamily="18" charset="0"/>
                <a:cs typeface="Times New Roman" panose="02020603050405020304" pitchFamily="18" charset="0"/>
              </a:rPr>
              <a:t>is </a:t>
            </a:r>
            <a:r>
              <a:rPr lang="en-US" sz="2400" spc="-5" dirty="0">
                <a:latin typeface="Times New Roman" panose="02020603050405020304" pitchFamily="18" charset="0"/>
                <a:cs typeface="Times New Roman" panose="02020603050405020304" pitchFamily="18" charset="0"/>
              </a:rPr>
              <a:t>not </a:t>
            </a:r>
            <a:r>
              <a:rPr lang="en-US" sz="2400" spc="-15" dirty="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control </a:t>
            </a:r>
            <a:r>
              <a:rPr lang="en-US" sz="2400" spc="10" dirty="0">
                <a:latin typeface="Times New Roman" panose="02020603050405020304" pitchFamily="18" charset="0"/>
                <a:cs typeface="Times New Roman" panose="02020603050405020304" pitchFamily="18" charset="0"/>
              </a:rPr>
              <a:t>of </a:t>
            </a:r>
            <a:r>
              <a:rPr lang="en-US" sz="2400" spc="-5" dirty="0">
                <a:latin typeface="Times New Roman" panose="02020603050405020304" pitchFamily="18" charset="0"/>
                <a:cs typeface="Times New Roman" panose="02020603050405020304" pitchFamily="18" charset="0"/>
              </a:rPr>
              <a:t>one party. </a:t>
            </a:r>
            <a:r>
              <a:rPr lang="en-US" sz="2400" spc="-25" dirty="0">
                <a:latin typeface="Times New Roman" panose="02020603050405020304" pitchFamily="18" charset="0"/>
                <a:cs typeface="Times New Roman" panose="02020603050405020304" pitchFamily="18" charset="0"/>
              </a:rPr>
              <a:t>it </a:t>
            </a:r>
            <a:r>
              <a:rPr lang="en-US" sz="2400" spc="-30" dirty="0">
                <a:latin typeface="Times New Roman" panose="02020603050405020304" pitchFamily="18" charset="0"/>
                <a:cs typeface="Times New Roman" panose="02020603050405020304" pitchFamily="18" charset="0"/>
              </a:rPr>
              <a:t>is </a:t>
            </a:r>
            <a:r>
              <a:rPr lang="en-US" sz="2400" spc="-5" dirty="0">
                <a:latin typeface="Times New Roman" panose="02020603050405020304" pitchFamily="18" charset="0"/>
                <a:cs typeface="Times New Roman" panose="02020603050405020304" pitchFamily="18" charset="0"/>
              </a:rPr>
              <a:t>available </a:t>
            </a:r>
            <a:r>
              <a:rPr lang="en-US" sz="2400" spc="-15" dirty="0">
                <a:latin typeface="Times New Roman" panose="02020603050405020304" pitchFamily="18" charset="0"/>
                <a:cs typeface="Times New Roman" panose="02020603050405020304" pitchFamily="18" charset="0"/>
              </a:rPr>
              <a:t>in </a:t>
            </a:r>
            <a:r>
              <a:rPr lang="en-US" sz="2400" spc="-5" dirty="0">
                <a:latin typeface="Times New Roman" panose="02020603050405020304" pitchFamily="18" charset="0"/>
                <a:cs typeface="Times New Roman" panose="02020603050405020304" pitchFamily="18" charset="0"/>
              </a:rPr>
              <a:t>one </a:t>
            </a:r>
            <a:r>
              <a:rPr lang="en-US" sz="2400" spc="-10" dirty="0">
                <a:latin typeface="Times New Roman" panose="02020603050405020304" pitchFamily="18" charset="0"/>
                <a:cs typeface="Times New Roman" panose="02020603050405020304" pitchFamily="18" charset="0"/>
              </a:rPr>
              <a:t>ledger </a:t>
            </a:r>
            <a:r>
              <a:rPr lang="en-US" sz="2400" spc="-5" dirty="0">
                <a:latin typeface="Times New Roman" panose="02020603050405020304" pitchFamily="18" charset="0"/>
                <a:cs typeface="Times New Roman" panose="02020603050405020304" pitchFamily="18" charset="0"/>
              </a:rPr>
              <a:t>which </a:t>
            </a:r>
            <a:r>
              <a:rPr lang="en-US" sz="2400" spc="-15" dirty="0">
                <a:latin typeface="Times New Roman" panose="02020603050405020304" pitchFamily="18" charset="0"/>
                <a:cs typeface="Times New Roman" panose="02020603050405020304" pitchFamily="18" charset="0"/>
              </a:rPr>
              <a:t>is  </a:t>
            </a:r>
            <a:r>
              <a:rPr lang="en-US" sz="2400" spc="-5" dirty="0">
                <a:latin typeface="Times New Roman" panose="02020603050405020304" pitchFamily="18" charset="0"/>
                <a:cs typeface="Times New Roman" panose="02020603050405020304" pitchFamily="18" charset="0"/>
              </a:rPr>
              <a:t>fully </a:t>
            </a:r>
            <a:r>
              <a:rPr lang="en-US" sz="2400" dirty="0">
                <a:latin typeface="Times New Roman" panose="02020603050405020304" pitchFamily="18" charset="0"/>
                <a:cs typeface="Times New Roman" panose="02020603050405020304" pitchFamily="18" charset="0"/>
              </a:rPr>
              <a:t>distributed </a:t>
            </a:r>
            <a:r>
              <a:rPr lang="en-US" sz="2400" spc="-5" dirty="0">
                <a:latin typeface="Times New Roman" panose="02020603050405020304" pitchFamily="18" charset="0"/>
                <a:cs typeface="Times New Roman" panose="02020603050405020304" pitchFamily="18" charset="0"/>
              </a:rPr>
              <a:t>across </a:t>
            </a:r>
            <a:r>
              <a:rPr lang="en-US" sz="2400" dirty="0">
                <a:latin typeface="Times New Roman" panose="02020603050405020304" pitchFamily="18" charset="0"/>
                <a:cs typeface="Times New Roman" panose="02020603050405020304" pitchFamily="18" charset="0"/>
              </a:rPr>
              <a:t>the</a:t>
            </a:r>
            <a:r>
              <a:rPr lang="en-US" sz="2400" spc="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network.</a:t>
            </a:r>
            <a:endParaRPr lang="en-US" sz="24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E36D90D9-C600-D04F-888A-E114F1DAEDF1}"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Introduction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
        <p:nvSpPr>
          <p:cNvPr id="9" name="object 6"/>
          <p:cNvSpPr/>
          <p:nvPr/>
        </p:nvSpPr>
        <p:spPr>
          <a:xfrm>
            <a:off x="1524000" y="3505200"/>
            <a:ext cx="6629400" cy="24384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52396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000" spc="-5" dirty="0">
                <a:latin typeface="Times New Roman" panose="02020603050405020304" pitchFamily="18" charset="0"/>
                <a:cs typeface="Times New Roman" panose="02020603050405020304" pitchFamily="18" charset="0"/>
              </a:rPr>
              <a:t>Most </a:t>
            </a:r>
            <a:r>
              <a:rPr lang="en-US" sz="2000" spc="10" dirty="0">
                <a:latin typeface="Times New Roman" panose="02020603050405020304" pitchFamily="18" charset="0"/>
                <a:cs typeface="Times New Roman" panose="02020603050405020304" pitchFamily="18" charset="0"/>
              </a:rPr>
              <a:t>of </a:t>
            </a:r>
            <a:r>
              <a:rPr lang="en-US" sz="2000" dirty="0">
                <a:latin typeface="Times New Roman" panose="02020603050405020304" pitchFamily="18" charset="0"/>
                <a:cs typeface="Times New Roman" panose="02020603050405020304" pitchFamily="18" charset="0"/>
              </a:rPr>
              <a:t>the </a:t>
            </a:r>
            <a:r>
              <a:rPr lang="en-US" sz="2000" spc="-5" dirty="0">
                <a:latin typeface="Times New Roman" panose="02020603050405020304" pitchFamily="18" charset="0"/>
                <a:cs typeface="Times New Roman" panose="02020603050405020304" pitchFamily="18" charset="0"/>
              </a:rPr>
              <a:t>Internet applications we </a:t>
            </a:r>
            <a:r>
              <a:rPr lang="en-US" sz="2000" spc="-10" dirty="0">
                <a:latin typeface="Times New Roman" panose="02020603050405020304" pitchFamily="18" charset="0"/>
                <a:cs typeface="Times New Roman" panose="02020603050405020304" pitchFamily="18" charset="0"/>
              </a:rPr>
              <a:t>use </a:t>
            </a:r>
            <a:r>
              <a:rPr lang="en-US" sz="2000" spc="-5" dirty="0">
                <a:latin typeface="Times New Roman" panose="02020603050405020304" pitchFamily="18" charset="0"/>
                <a:cs typeface="Times New Roman" panose="02020603050405020304" pitchFamily="18" charset="0"/>
              </a:rPr>
              <a:t>every </a:t>
            </a:r>
            <a:r>
              <a:rPr lang="en-US" sz="2000" spc="10" dirty="0">
                <a:latin typeface="Times New Roman" panose="02020603050405020304" pitchFamily="18" charset="0"/>
                <a:cs typeface="Times New Roman" panose="02020603050405020304" pitchFamily="18" charset="0"/>
              </a:rPr>
              <a:t>day </a:t>
            </a:r>
            <a:r>
              <a:rPr lang="en-US" sz="2000" dirty="0">
                <a:latin typeface="Times New Roman" panose="02020603050405020304" pitchFamily="18" charset="0"/>
                <a:cs typeface="Times New Roman" panose="02020603050405020304" pitchFamily="18" charset="0"/>
              </a:rPr>
              <a:t>are </a:t>
            </a:r>
            <a:r>
              <a:rPr lang="en-US" sz="2000" spc="-5" dirty="0">
                <a:latin typeface="Times New Roman" panose="02020603050405020304" pitchFamily="18" charset="0"/>
                <a:cs typeface="Times New Roman" panose="02020603050405020304" pitchFamily="18" charset="0"/>
              </a:rPr>
              <a:t>centralized, </a:t>
            </a:r>
            <a:r>
              <a:rPr lang="en-US" sz="2000" dirty="0">
                <a:latin typeface="Times New Roman" panose="02020603050405020304" pitchFamily="18" charset="0"/>
                <a:cs typeface="Times New Roman" panose="02020603050405020304" pitchFamily="18" charset="0"/>
              </a:rPr>
              <a:t>they are </a:t>
            </a:r>
            <a:r>
              <a:rPr lang="en-US" sz="2000" spc="-5" dirty="0">
                <a:latin typeface="Times New Roman" panose="02020603050405020304" pitchFamily="18" charset="0"/>
                <a:cs typeface="Times New Roman" panose="02020603050405020304" pitchFamily="18" charset="0"/>
              </a:rPr>
              <a:t>owned </a:t>
            </a:r>
            <a:r>
              <a:rPr lang="en-US" sz="2000" dirty="0">
                <a:latin typeface="Times New Roman" panose="02020603050405020304" pitchFamily="18" charset="0"/>
                <a:cs typeface="Times New Roman" panose="02020603050405020304" pitchFamily="18" charset="0"/>
              </a:rPr>
              <a:t>by a  </a:t>
            </a:r>
            <a:r>
              <a:rPr lang="en-US" sz="2000" spc="-5" dirty="0">
                <a:latin typeface="Times New Roman" panose="02020603050405020304" pitchFamily="18" charset="0"/>
                <a:cs typeface="Times New Roman" panose="02020603050405020304" pitchFamily="18" charset="0"/>
              </a:rPr>
              <a:t>particular company </a:t>
            </a:r>
            <a:r>
              <a:rPr lang="en-US" sz="2000" spc="10" dirty="0">
                <a:latin typeface="Times New Roman" panose="02020603050405020304" pitchFamily="18" charset="0"/>
                <a:cs typeface="Times New Roman" panose="02020603050405020304" pitchFamily="18" charset="0"/>
              </a:rPr>
              <a:t>or </a:t>
            </a:r>
            <a:r>
              <a:rPr lang="en-US" sz="2000" spc="-5" dirty="0">
                <a:latin typeface="Times New Roman" panose="02020603050405020304" pitchFamily="18" charset="0"/>
                <a:cs typeface="Times New Roman" panose="02020603050405020304" pitchFamily="18" charset="0"/>
              </a:rPr>
              <a:t>person that provision and </a:t>
            </a:r>
            <a:r>
              <a:rPr lang="en-US" sz="2000" spc="-10" dirty="0">
                <a:latin typeface="Times New Roman" panose="02020603050405020304" pitchFamily="18" charset="0"/>
                <a:cs typeface="Times New Roman" panose="02020603050405020304" pitchFamily="18" charset="0"/>
              </a:rPr>
              <a:t>maintain </a:t>
            </a:r>
            <a:r>
              <a:rPr lang="en-US" sz="2000" dirty="0">
                <a:latin typeface="Times New Roman" panose="02020603050405020304" pitchFamily="18" charset="0"/>
                <a:cs typeface="Times New Roman" panose="02020603050405020304" pitchFamily="18" charset="0"/>
              </a:rPr>
              <a:t>the source </a:t>
            </a:r>
            <a:r>
              <a:rPr lang="en-US" sz="2000" spc="-5" dirty="0">
                <a:latin typeface="Times New Roman" panose="02020603050405020304" pitchFamily="18" charset="0"/>
                <a:cs typeface="Times New Roman" panose="02020603050405020304" pitchFamily="18" charset="0"/>
              </a:rPr>
              <a:t>code </a:t>
            </a:r>
            <a:r>
              <a:rPr lang="en-US" sz="2000" dirty="0">
                <a:latin typeface="Times New Roman" panose="02020603050405020304" pitchFamily="18" charset="0"/>
                <a:cs typeface="Times New Roman" panose="02020603050405020304" pitchFamily="18" charset="0"/>
              </a:rPr>
              <a:t>to </a:t>
            </a:r>
            <a:r>
              <a:rPr lang="en-US" sz="2000" spc="-5" dirty="0">
                <a:latin typeface="Times New Roman" panose="02020603050405020304" pitchFamily="18" charset="0"/>
                <a:cs typeface="Times New Roman" panose="02020603050405020304" pitchFamily="18" charset="0"/>
              </a:rPr>
              <a:t>execute </a:t>
            </a:r>
            <a:r>
              <a:rPr lang="en-US" sz="2000" spc="10" dirty="0">
                <a:latin typeface="Times New Roman" panose="02020603050405020304" pitchFamily="18" charset="0"/>
                <a:cs typeface="Times New Roman" panose="02020603050405020304" pitchFamily="18" charset="0"/>
              </a:rPr>
              <a:t>on </a:t>
            </a:r>
            <a:r>
              <a:rPr lang="en-US" sz="2000" dirty="0">
                <a:latin typeface="Times New Roman" panose="02020603050405020304" pitchFamily="18" charset="0"/>
                <a:cs typeface="Times New Roman" panose="02020603050405020304" pitchFamily="18" charset="0"/>
              </a:rPr>
              <a:t>a  </a:t>
            </a:r>
            <a:r>
              <a:rPr lang="en-US" sz="2000" spc="-5" dirty="0">
                <a:latin typeface="Times New Roman" panose="02020603050405020304" pitchFamily="18" charset="0"/>
                <a:cs typeface="Times New Roman" panose="02020603050405020304" pitchFamily="18" charset="0"/>
              </a:rPr>
              <a:t>computer, </a:t>
            </a:r>
            <a:r>
              <a:rPr lang="en-US" sz="2000" spc="-10" dirty="0">
                <a:latin typeface="Times New Roman" panose="02020603050405020304" pitchFamily="18" charset="0"/>
                <a:cs typeface="Times New Roman" panose="02020603050405020304" pitchFamily="18" charset="0"/>
              </a:rPr>
              <a:t>server </a:t>
            </a:r>
            <a:r>
              <a:rPr lang="en-US" sz="2000" spc="10" dirty="0">
                <a:latin typeface="Times New Roman" panose="02020603050405020304" pitchFamily="18" charset="0"/>
                <a:cs typeface="Times New Roman" panose="02020603050405020304" pitchFamily="18" charset="0"/>
              </a:rPr>
              <a:t>or </a:t>
            </a:r>
            <a:r>
              <a:rPr lang="en-US" sz="2000" spc="-15" dirty="0">
                <a:latin typeface="Times New Roman" panose="02020603050405020304" pitchFamily="18" charset="0"/>
                <a:cs typeface="Times New Roman" panose="02020603050405020304" pitchFamily="18" charset="0"/>
              </a:rPr>
              <a:t>maybe </a:t>
            </a:r>
            <a:r>
              <a:rPr lang="en-US" sz="2000" dirty="0">
                <a:latin typeface="Times New Roman" panose="02020603050405020304" pitchFamily="18" charset="0"/>
                <a:cs typeface="Times New Roman" panose="02020603050405020304" pitchFamily="18" charset="0"/>
              </a:rPr>
              <a:t>even a</a:t>
            </a:r>
            <a:r>
              <a:rPr lang="en-US" sz="2000" spc="4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cluster.</a:t>
            </a:r>
            <a:endParaRPr lang="en-US" sz="2000" dirty="0">
              <a:latin typeface="Times New Roman" panose="02020603050405020304" pitchFamily="18" charset="0"/>
              <a:cs typeface="Times New Roman" panose="02020603050405020304" pitchFamily="18" charset="0"/>
            </a:endParaRPr>
          </a:p>
          <a:p>
            <a:r>
              <a:rPr lang="en-US" sz="2000" b="1" spc="-5" dirty="0">
                <a:latin typeface="Times New Roman" panose="02020603050405020304" pitchFamily="18" charset="0"/>
                <a:cs typeface="Times New Roman" panose="02020603050405020304" pitchFamily="18" charset="0"/>
              </a:rPr>
              <a:t>Decentralized</a:t>
            </a:r>
            <a:r>
              <a:rPr lang="en-US" sz="2000" b="1" spc="5" dirty="0">
                <a:latin typeface="Times New Roman" panose="02020603050405020304" pitchFamily="18" charset="0"/>
                <a:cs typeface="Times New Roman" panose="02020603050405020304" pitchFamily="18" charset="0"/>
              </a:rPr>
              <a:t> </a:t>
            </a:r>
            <a:r>
              <a:rPr lang="en-US" sz="2000" b="1" spc="-5" dirty="0">
                <a:latin typeface="Times New Roman" panose="02020603050405020304" pitchFamily="18" charset="0"/>
                <a:cs typeface="Times New Roman" panose="02020603050405020304" pitchFamily="18" charset="0"/>
              </a:rPr>
              <a:t>Applications</a:t>
            </a:r>
            <a:endParaRPr lang="en-US" sz="20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5C012732-8E4D-404D-BFAE-C51AA69589B6}"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Introduction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
        <p:nvSpPr>
          <p:cNvPr id="9" name="object 4"/>
          <p:cNvSpPr/>
          <p:nvPr/>
        </p:nvSpPr>
        <p:spPr>
          <a:xfrm>
            <a:off x="3505199" y="3352800"/>
            <a:ext cx="1828801" cy="26670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07852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469900" indent="-229235">
              <a:spcBef>
                <a:spcPts val="840"/>
              </a:spcBef>
              <a:buFont typeface="Arial"/>
              <a:buChar char="•"/>
              <a:tabLst>
                <a:tab pos="469900" algn="l"/>
                <a:tab pos="470534" algn="l"/>
              </a:tabLst>
            </a:pPr>
            <a:r>
              <a:rPr lang="en-US" sz="1500" spc="-5" dirty="0">
                <a:latin typeface="Times New Roman" panose="02020603050405020304" pitchFamily="18" charset="0"/>
                <a:cs typeface="Times New Roman" panose="02020603050405020304" pitchFamily="18" charset="0"/>
              </a:rPr>
              <a:t>Decentralized </a:t>
            </a:r>
            <a:r>
              <a:rPr lang="en-US" sz="1500" spc="-10" dirty="0">
                <a:latin typeface="Times New Roman" panose="02020603050405020304" pitchFamily="18" charset="0"/>
                <a:cs typeface="Times New Roman" panose="02020603050405020304" pitchFamily="18" charset="0"/>
              </a:rPr>
              <a:t>means </a:t>
            </a:r>
            <a:r>
              <a:rPr lang="en-US" sz="1500" spc="-15" dirty="0">
                <a:latin typeface="Times New Roman" panose="02020603050405020304" pitchFamily="18" charset="0"/>
                <a:cs typeface="Times New Roman" panose="02020603050405020304" pitchFamily="18" charset="0"/>
              </a:rPr>
              <a:t>no </a:t>
            </a:r>
            <a:r>
              <a:rPr lang="en-US" sz="1500" spc="-5" dirty="0">
                <a:latin typeface="Times New Roman" panose="02020603050405020304" pitchFamily="18" charset="0"/>
                <a:cs typeface="Times New Roman" panose="02020603050405020304" pitchFamily="18" charset="0"/>
              </a:rPr>
              <a:t>node </a:t>
            </a:r>
            <a:r>
              <a:rPr lang="en-US" sz="1500" spc="-15" dirty="0">
                <a:latin typeface="Times New Roman" panose="02020603050405020304" pitchFamily="18" charset="0"/>
                <a:cs typeface="Times New Roman" panose="02020603050405020304" pitchFamily="18" charset="0"/>
              </a:rPr>
              <a:t>is </a:t>
            </a:r>
            <a:r>
              <a:rPr lang="en-US" sz="1500" spc="-10" dirty="0">
                <a:latin typeface="Times New Roman" panose="02020603050405020304" pitchFamily="18" charset="0"/>
                <a:cs typeface="Times New Roman" panose="02020603050405020304" pitchFamily="18" charset="0"/>
              </a:rPr>
              <a:t>instructing </a:t>
            </a:r>
            <a:r>
              <a:rPr lang="en-US" sz="1500" spc="5" dirty="0">
                <a:latin typeface="Times New Roman" panose="02020603050405020304" pitchFamily="18" charset="0"/>
                <a:cs typeface="Times New Roman" panose="02020603050405020304" pitchFamily="18" charset="0"/>
              </a:rPr>
              <a:t>any </a:t>
            </a:r>
            <a:r>
              <a:rPr lang="en-US" sz="1500" dirty="0">
                <a:latin typeface="Times New Roman" panose="02020603050405020304" pitchFamily="18" charset="0"/>
                <a:cs typeface="Times New Roman" panose="02020603050405020304" pitchFamily="18" charset="0"/>
              </a:rPr>
              <a:t>other </a:t>
            </a:r>
            <a:r>
              <a:rPr lang="en-US" sz="1500" spc="-5" dirty="0">
                <a:latin typeface="Times New Roman" panose="02020603050405020304" pitchFamily="18" charset="0"/>
                <a:cs typeface="Times New Roman" panose="02020603050405020304" pitchFamily="18" charset="0"/>
              </a:rPr>
              <a:t>node as </a:t>
            </a:r>
            <a:r>
              <a:rPr lang="en-US" sz="1500" dirty="0">
                <a:latin typeface="Times New Roman" panose="02020603050405020304" pitchFamily="18" charset="0"/>
                <a:cs typeface="Times New Roman" panose="02020603050405020304" pitchFamily="18" charset="0"/>
              </a:rPr>
              <a:t>to </a:t>
            </a:r>
            <a:r>
              <a:rPr lang="en-US" sz="1500" spc="-10" dirty="0">
                <a:latin typeface="Times New Roman" panose="02020603050405020304" pitchFamily="18" charset="0"/>
                <a:cs typeface="Times New Roman" panose="02020603050405020304" pitchFamily="18" charset="0"/>
              </a:rPr>
              <a:t>what </a:t>
            </a:r>
            <a:r>
              <a:rPr lang="en-US" sz="1500" dirty="0">
                <a:latin typeface="Times New Roman" panose="02020603050405020304" pitchFamily="18" charset="0"/>
                <a:cs typeface="Times New Roman" panose="02020603050405020304" pitchFamily="18" charset="0"/>
              </a:rPr>
              <a:t>to</a:t>
            </a:r>
            <a:r>
              <a:rPr lang="en-US" sz="1500" spc="229" dirty="0">
                <a:latin typeface="Times New Roman" panose="02020603050405020304" pitchFamily="18" charset="0"/>
                <a:cs typeface="Times New Roman" panose="02020603050405020304" pitchFamily="18" charset="0"/>
              </a:rPr>
              <a:t> </a:t>
            </a:r>
            <a:r>
              <a:rPr lang="en-US" sz="1500" spc="-10" dirty="0">
                <a:latin typeface="Times New Roman" panose="02020603050405020304" pitchFamily="18" charset="0"/>
                <a:cs typeface="Times New Roman" panose="02020603050405020304" pitchFamily="18" charset="0"/>
              </a:rPr>
              <a:t>do.</a:t>
            </a:r>
            <a:endParaRPr lang="en-US" sz="1500" dirty="0">
              <a:latin typeface="Times New Roman" panose="02020603050405020304" pitchFamily="18" charset="0"/>
              <a:cs typeface="Times New Roman" panose="02020603050405020304" pitchFamily="18" charset="0"/>
            </a:endParaRPr>
          </a:p>
          <a:p>
            <a:pPr marL="469900" marR="5080" indent="-229235">
              <a:lnSpc>
                <a:spcPct val="143300"/>
              </a:lnSpc>
              <a:spcBef>
                <a:spcPts val="625"/>
              </a:spcBef>
              <a:buFont typeface="Arial"/>
              <a:buChar char="•"/>
              <a:tabLst>
                <a:tab pos="469900" algn="l"/>
                <a:tab pos="470534" algn="l"/>
              </a:tabLst>
            </a:pPr>
            <a:r>
              <a:rPr lang="en-US" sz="1500" spc="-10" dirty="0">
                <a:latin typeface="Times New Roman" panose="02020603050405020304" pitchFamily="18" charset="0"/>
                <a:cs typeface="Times New Roman" panose="02020603050405020304" pitchFamily="18" charset="0"/>
              </a:rPr>
              <a:t>The </a:t>
            </a:r>
            <a:r>
              <a:rPr lang="en-US" sz="1500" dirty="0">
                <a:latin typeface="Times New Roman" panose="02020603050405020304" pitchFamily="18" charset="0"/>
                <a:cs typeface="Times New Roman" panose="02020603050405020304" pitchFamily="18" charset="0"/>
              </a:rPr>
              <a:t>code </a:t>
            </a:r>
            <a:r>
              <a:rPr lang="en-US" sz="1500" spc="-5" dirty="0">
                <a:latin typeface="Times New Roman" panose="02020603050405020304" pitchFamily="18" charset="0"/>
                <a:cs typeface="Times New Roman" panose="02020603050405020304" pitchFamily="18" charset="0"/>
              </a:rPr>
              <a:t>runs </a:t>
            </a:r>
            <a:r>
              <a:rPr lang="en-US" sz="1500" spc="10" dirty="0">
                <a:latin typeface="Times New Roman" panose="02020603050405020304" pitchFamily="18" charset="0"/>
                <a:cs typeface="Times New Roman" panose="02020603050405020304" pitchFamily="18" charset="0"/>
              </a:rPr>
              <a:t>on </a:t>
            </a:r>
            <a:r>
              <a:rPr lang="en-US" sz="1500" dirty="0">
                <a:latin typeface="Times New Roman" panose="02020603050405020304" pitchFamily="18" charset="0"/>
                <a:cs typeface="Times New Roman" panose="02020603050405020304" pitchFamily="18" charset="0"/>
              </a:rPr>
              <a:t>a </a:t>
            </a:r>
            <a:r>
              <a:rPr lang="en-US" sz="1500" spc="-5" dirty="0">
                <a:latin typeface="Times New Roman" panose="02020603050405020304" pitchFamily="18" charset="0"/>
                <a:cs typeface="Times New Roman" panose="02020603050405020304" pitchFamily="18" charset="0"/>
              </a:rPr>
              <a:t>peer-to-peer network </a:t>
            </a:r>
            <a:r>
              <a:rPr lang="en-US" sz="1500" spc="10" dirty="0">
                <a:latin typeface="Times New Roman" panose="02020603050405020304" pitchFamily="18" charset="0"/>
                <a:cs typeface="Times New Roman" panose="02020603050405020304" pitchFamily="18" charset="0"/>
              </a:rPr>
              <a:t>of </a:t>
            </a:r>
            <a:r>
              <a:rPr lang="en-US" sz="1500" spc="-5" dirty="0">
                <a:latin typeface="Times New Roman" panose="02020603050405020304" pitchFamily="18" charset="0"/>
                <a:cs typeface="Times New Roman" panose="02020603050405020304" pitchFamily="18" charset="0"/>
              </a:rPr>
              <a:t>nodes </a:t>
            </a:r>
            <a:r>
              <a:rPr lang="en-US" sz="1500" spc="-10" dirty="0">
                <a:latin typeface="Times New Roman" panose="02020603050405020304" pitchFamily="18" charset="0"/>
                <a:cs typeface="Times New Roman" panose="02020603050405020304" pitchFamily="18" charset="0"/>
              </a:rPr>
              <a:t>and </a:t>
            </a:r>
            <a:r>
              <a:rPr lang="en-US" sz="1500" spc="-15" dirty="0">
                <a:latin typeface="Times New Roman" panose="02020603050405020304" pitchFamily="18" charset="0"/>
                <a:cs typeface="Times New Roman" panose="02020603050405020304" pitchFamily="18" charset="0"/>
              </a:rPr>
              <a:t>no </a:t>
            </a:r>
            <a:r>
              <a:rPr lang="en-US" sz="1500" spc="-10" dirty="0">
                <a:latin typeface="Times New Roman" panose="02020603050405020304" pitchFamily="18" charset="0"/>
                <a:cs typeface="Times New Roman" panose="02020603050405020304" pitchFamily="18" charset="0"/>
              </a:rPr>
              <a:t>single </a:t>
            </a:r>
            <a:r>
              <a:rPr lang="en-US" sz="1500" spc="-5" dirty="0">
                <a:latin typeface="Times New Roman" panose="02020603050405020304" pitchFamily="18" charset="0"/>
                <a:cs typeface="Times New Roman" panose="02020603050405020304" pitchFamily="18" charset="0"/>
              </a:rPr>
              <a:t>node </a:t>
            </a:r>
            <a:r>
              <a:rPr lang="en-US" sz="1500" spc="-15" dirty="0">
                <a:latin typeface="Times New Roman" panose="02020603050405020304" pitchFamily="18" charset="0"/>
                <a:cs typeface="Times New Roman" panose="02020603050405020304" pitchFamily="18" charset="0"/>
              </a:rPr>
              <a:t>has </a:t>
            </a:r>
            <a:r>
              <a:rPr lang="en-US" sz="1500" spc="5" dirty="0">
                <a:latin typeface="Times New Roman" panose="02020603050405020304" pitchFamily="18" charset="0"/>
                <a:cs typeface="Times New Roman" panose="02020603050405020304" pitchFamily="18" charset="0"/>
              </a:rPr>
              <a:t>control </a:t>
            </a:r>
            <a:r>
              <a:rPr lang="en-US" sz="1500" spc="-5" dirty="0">
                <a:latin typeface="Times New Roman" panose="02020603050405020304" pitchFamily="18" charset="0"/>
                <a:cs typeface="Times New Roman" panose="02020603050405020304" pitchFamily="18" charset="0"/>
              </a:rPr>
              <a:t>over  </a:t>
            </a:r>
            <a:r>
              <a:rPr lang="en-US" sz="1500" dirty="0">
                <a:latin typeface="Times New Roman" panose="02020603050405020304" pitchFamily="18" charset="0"/>
                <a:cs typeface="Times New Roman" panose="02020603050405020304" pitchFamily="18" charset="0"/>
              </a:rPr>
              <a:t>the </a:t>
            </a:r>
            <a:r>
              <a:rPr lang="en-US" sz="1500" spc="-10" dirty="0" err="1">
                <a:latin typeface="Times New Roman" panose="02020603050405020304" pitchFamily="18" charset="0"/>
                <a:cs typeface="Times New Roman" panose="02020603050405020304" pitchFamily="18" charset="0"/>
              </a:rPr>
              <a:t>dApp</a:t>
            </a:r>
            <a:r>
              <a:rPr lang="en-US" sz="1500" spc="-10" dirty="0">
                <a:latin typeface="Times New Roman" panose="02020603050405020304" pitchFamily="18" charset="0"/>
                <a:cs typeface="Times New Roman" panose="02020603050405020304" pitchFamily="18" charset="0"/>
              </a:rPr>
              <a:t>.</a:t>
            </a:r>
            <a:endParaRPr lang="en-US" sz="1500" dirty="0">
              <a:latin typeface="Times New Roman" panose="02020603050405020304" pitchFamily="18" charset="0"/>
              <a:cs typeface="Times New Roman" panose="02020603050405020304" pitchFamily="18" charset="0"/>
            </a:endParaRPr>
          </a:p>
          <a:p>
            <a:pPr marL="469900" marR="152400" indent="-229235">
              <a:lnSpc>
                <a:spcPct val="143300"/>
              </a:lnSpc>
              <a:spcBef>
                <a:spcPts val="625"/>
              </a:spcBef>
              <a:buFont typeface="Arial"/>
              <a:buChar char="•"/>
              <a:tabLst>
                <a:tab pos="469900" algn="l"/>
                <a:tab pos="470534" algn="l"/>
              </a:tabLst>
            </a:pPr>
            <a:r>
              <a:rPr lang="en-US" sz="1500" spc="-5" dirty="0">
                <a:latin typeface="Times New Roman" panose="02020603050405020304" pitchFamily="18" charset="0"/>
                <a:cs typeface="Times New Roman" panose="02020603050405020304" pitchFamily="18" charset="0"/>
              </a:rPr>
              <a:t>Depending </a:t>
            </a:r>
            <a:r>
              <a:rPr lang="en-US" sz="1500" spc="10" dirty="0">
                <a:latin typeface="Times New Roman" panose="02020603050405020304" pitchFamily="18" charset="0"/>
                <a:cs typeface="Times New Roman" panose="02020603050405020304" pitchFamily="18" charset="0"/>
              </a:rPr>
              <a:t>on </a:t>
            </a:r>
            <a:r>
              <a:rPr lang="en-US" sz="1500" dirty="0">
                <a:latin typeface="Times New Roman" panose="02020603050405020304" pitchFamily="18" charset="0"/>
                <a:cs typeface="Times New Roman" panose="02020603050405020304" pitchFamily="18" charset="0"/>
              </a:rPr>
              <a:t>the </a:t>
            </a:r>
            <a:r>
              <a:rPr lang="en-US" sz="1500" spc="-10" dirty="0">
                <a:latin typeface="Times New Roman" panose="02020603050405020304" pitchFamily="18" charset="0"/>
                <a:cs typeface="Times New Roman" panose="02020603050405020304" pitchFamily="18" charset="0"/>
              </a:rPr>
              <a:t>functionality </a:t>
            </a:r>
            <a:r>
              <a:rPr lang="en-US" sz="1500" spc="20" dirty="0">
                <a:latin typeface="Times New Roman" panose="02020603050405020304" pitchFamily="18" charset="0"/>
                <a:cs typeface="Times New Roman" panose="02020603050405020304" pitchFamily="18" charset="0"/>
              </a:rPr>
              <a:t>of </a:t>
            </a:r>
            <a:r>
              <a:rPr lang="en-US" sz="1500" dirty="0">
                <a:latin typeface="Times New Roman" panose="02020603050405020304" pitchFamily="18" charset="0"/>
                <a:cs typeface="Times New Roman" panose="02020603050405020304" pitchFamily="18" charset="0"/>
              </a:rPr>
              <a:t>the </a:t>
            </a:r>
            <a:r>
              <a:rPr lang="en-US" sz="1500" spc="-10" dirty="0" err="1">
                <a:latin typeface="Times New Roman" panose="02020603050405020304" pitchFamily="18" charset="0"/>
                <a:cs typeface="Times New Roman" panose="02020603050405020304" pitchFamily="18" charset="0"/>
              </a:rPr>
              <a:t>dApp</a:t>
            </a:r>
            <a:r>
              <a:rPr lang="en-US" sz="1500" spc="-10" dirty="0">
                <a:latin typeface="Times New Roman" panose="02020603050405020304" pitchFamily="18" charset="0"/>
                <a:cs typeface="Times New Roman" panose="02020603050405020304" pitchFamily="18" charset="0"/>
              </a:rPr>
              <a:t>, different </a:t>
            </a:r>
            <a:r>
              <a:rPr lang="en-US" sz="1500" spc="5" dirty="0">
                <a:latin typeface="Times New Roman" panose="02020603050405020304" pitchFamily="18" charset="0"/>
                <a:cs typeface="Times New Roman" panose="02020603050405020304" pitchFamily="18" charset="0"/>
              </a:rPr>
              <a:t>data </a:t>
            </a:r>
            <a:r>
              <a:rPr lang="en-US" sz="1500" spc="-5" dirty="0">
                <a:latin typeface="Times New Roman" panose="02020603050405020304" pitchFamily="18" charset="0"/>
                <a:cs typeface="Times New Roman" panose="02020603050405020304" pitchFamily="18" charset="0"/>
              </a:rPr>
              <a:t>structures can </a:t>
            </a:r>
            <a:r>
              <a:rPr lang="en-US" sz="1500" spc="-15" dirty="0">
                <a:latin typeface="Times New Roman" panose="02020603050405020304" pitchFamily="18" charset="0"/>
                <a:cs typeface="Times New Roman" panose="02020603050405020304" pitchFamily="18" charset="0"/>
              </a:rPr>
              <a:t>be </a:t>
            </a:r>
            <a:r>
              <a:rPr lang="en-US" sz="1500" spc="-5" dirty="0">
                <a:latin typeface="Times New Roman" panose="02020603050405020304" pitchFamily="18" charset="0"/>
                <a:cs typeface="Times New Roman" panose="02020603050405020304" pitchFamily="18" charset="0"/>
              </a:rPr>
              <a:t>used </a:t>
            </a:r>
            <a:r>
              <a:rPr lang="en-US" sz="1500" spc="10" dirty="0">
                <a:latin typeface="Times New Roman" panose="02020603050405020304" pitchFamily="18" charset="0"/>
                <a:cs typeface="Times New Roman" panose="02020603050405020304" pitchFamily="18" charset="0"/>
              </a:rPr>
              <a:t>to  </a:t>
            </a:r>
            <a:r>
              <a:rPr lang="en-US" sz="1500" dirty="0">
                <a:latin typeface="Times New Roman" panose="02020603050405020304" pitchFamily="18" charset="0"/>
                <a:cs typeface="Times New Roman" panose="02020603050405020304" pitchFamily="18" charset="0"/>
              </a:rPr>
              <a:t>store the </a:t>
            </a:r>
            <a:r>
              <a:rPr lang="en-US" sz="1500" spc="-5" dirty="0">
                <a:latin typeface="Times New Roman" panose="02020603050405020304" pitchFamily="18" charset="0"/>
                <a:cs typeface="Times New Roman" panose="02020603050405020304" pitchFamily="18" charset="0"/>
              </a:rPr>
              <a:t>application</a:t>
            </a:r>
            <a:r>
              <a:rPr lang="en-US" sz="1500" spc="-35"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data.</a:t>
            </a:r>
          </a:p>
          <a:p>
            <a:pPr>
              <a:spcBef>
                <a:spcPts val="15"/>
              </a:spcBef>
              <a:buFont typeface="Arial"/>
              <a:buChar char="•"/>
            </a:pPr>
            <a:endParaRPr lang="en-US" sz="1500" dirty="0">
              <a:latin typeface="Times New Roman" panose="02020603050405020304" pitchFamily="18" charset="0"/>
              <a:cs typeface="Times New Roman" panose="02020603050405020304" pitchFamily="18" charset="0"/>
            </a:endParaRPr>
          </a:p>
          <a:p>
            <a:pPr marL="469900" indent="-229235">
              <a:buFont typeface="Arial"/>
              <a:buChar char="•"/>
              <a:tabLst>
                <a:tab pos="469900" algn="l"/>
                <a:tab pos="470534" algn="l"/>
              </a:tabLst>
            </a:pPr>
            <a:r>
              <a:rPr lang="en-US" sz="1500" spc="-5" dirty="0">
                <a:latin typeface="Times New Roman" panose="02020603050405020304" pitchFamily="18" charset="0"/>
                <a:cs typeface="Times New Roman" panose="02020603050405020304" pitchFamily="18" charset="0"/>
              </a:rPr>
              <a:t>Bitcoin uses </a:t>
            </a:r>
            <a:r>
              <a:rPr lang="en-US" sz="1500" dirty="0">
                <a:latin typeface="Times New Roman" panose="02020603050405020304" pitchFamily="18" charset="0"/>
                <a:cs typeface="Times New Roman" panose="02020603050405020304" pitchFamily="18" charset="0"/>
              </a:rPr>
              <a:t>a </a:t>
            </a:r>
            <a:r>
              <a:rPr lang="en-US" sz="1500" spc="-10" dirty="0" err="1">
                <a:latin typeface="Times New Roman" panose="02020603050405020304" pitchFamily="18" charset="0"/>
                <a:cs typeface="Times New Roman" panose="02020603050405020304" pitchFamily="18" charset="0"/>
              </a:rPr>
              <a:t>blockchain</a:t>
            </a:r>
            <a:r>
              <a:rPr lang="en-US" sz="1500" spc="-10" dirty="0">
                <a:latin typeface="Times New Roman" panose="02020603050405020304" pitchFamily="18" charset="0"/>
                <a:cs typeface="Times New Roman" panose="02020603050405020304" pitchFamily="18" charset="0"/>
              </a:rPr>
              <a:t> </a:t>
            </a:r>
            <a:r>
              <a:rPr lang="en-US" sz="1500" spc="-5" dirty="0">
                <a:latin typeface="Times New Roman" panose="02020603050405020304" pitchFamily="18" charset="0"/>
                <a:cs typeface="Times New Roman" panose="02020603050405020304" pitchFamily="18" charset="0"/>
              </a:rPr>
              <a:t>decentralized </a:t>
            </a:r>
            <a:r>
              <a:rPr lang="en-US" sz="1500" spc="-10" dirty="0">
                <a:latin typeface="Times New Roman" panose="02020603050405020304" pitchFamily="18" charset="0"/>
                <a:cs typeface="Times New Roman" panose="02020603050405020304" pitchFamily="18" charset="0"/>
              </a:rPr>
              <a:t>ledger </a:t>
            </a:r>
            <a:r>
              <a:rPr lang="en-US" sz="1500" spc="10" dirty="0">
                <a:latin typeface="Times New Roman" panose="02020603050405020304" pitchFamily="18" charset="0"/>
                <a:cs typeface="Times New Roman" panose="02020603050405020304" pitchFamily="18" charset="0"/>
              </a:rPr>
              <a:t>of</a:t>
            </a:r>
            <a:r>
              <a:rPr lang="en-US" sz="1500" spc="65" dirty="0">
                <a:latin typeface="Times New Roman" panose="02020603050405020304" pitchFamily="18" charset="0"/>
                <a:cs typeface="Times New Roman" panose="02020603050405020304" pitchFamily="18" charset="0"/>
              </a:rPr>
              <a:t> </a:t>
            </a:r>
            <a:r>
              <a:rPr lang="en-US" sz="1500" spc="-5" dirty="0">
                <a:latin typeface="Times New Roman" panose="02020603050405020304" pitchFamily="18" charset="0"/>
                <a:cs typeface="Times New Roman" panose="02020603050405020304" pitchFamily="18" charset="0"/>
              </a:rPr>
              <a:t>transactions.</a:t>
            </a:r>
            <a:endParaRPr lang="en-US" sz="1500" dirty="0">
              <a:latin typeface="Times New Roman" panose="02020603050405020304" pitchFamily="18" charset="0"/>
              <a:cs typeface="Times New Roman" panose="02020603050405020304" pitchFamily="18" charset="0"/>
            </a:endParaRPr>
          </a:p>
          <a:p>
            <a:r>
              <a:rPr lang="en-US" sz="1500" b="1" spc="-5" dirty="0">
                <a:latin typeface="Times New Roman" panose="02020603050405020304" pitchFamily="18" charset="0"/>
                <a:cs typeface="Times New Roman" panose="02020603050405020304" pitchFamily="18" charset="0"/>
              </a:rPr>
              <a:t>Distributed</a:t>
            </a:r>
            <a:r>
              <a:rPr lang="en-US" sz="1500" b="1" spc="5" dirty="0">
                <a:latin typeface="Times New Roman" panose="02020603050405020304" pitchFamily="18" charset="0"/>
                <a:cs typeface="Times New Roman" panose="02020603050405020304" pitchFamily="18" charset="0"/>
              </a:rPr>
              <a:t> </a:t>
            </a:r>
            <a:r>
              <a:rPr lang="en-US" sz="1500" b="1" spc="-5" dirty="0">
                <a:latin typeface="Times New Roman" panose="02020603050405020304" pitchFamily="18" charset="0"/>
                <a:cs typeface="Times New Roman" panose="02020603050405020304" pitchFamily="18" charset="0"/>
              </a:rPr>
              <a:t>Applications</a:t>
            </a:r>
            <a:endParaRPr lang="en-US" sz="1500" dirty="0">
              <a:latin typeface="Times New Roman" panose="02020603050405020304" pitchFamily="18" charset="0"/>
              <a:cs typeface="Times New Roman" panose="02020603050405020304" pitchFamily="18" charset="0"/>
            </a:endParaRPr>
          </a:p>
          <a:p>
            <a:pPr marL="469900" marR="5080" indent="-229235">
              <a:lnSpc>
                <a:spcPct val="143300"/>
              </a:lnSpc>
              <a:spcBef>
                <a:spcPts val="240"/>
              </a:spcBef>
              <a:buFont typeface="Arial"/>
              <a:buChar char="•"/>
              <a:tabLst>
                <a:tab pos="469900" algn="l"/>
                <a:tab pos="470534" algn="l"/>
              </a:tabLst>
            </a:pPr>
            <a:r>
              <a:rPr lang="en-US" sz="1500" spc="-5" dirty="0">
                <a:latin typeface="Times New Roman" panose="02020603050405020304" pitchFamily="18" charset="0"/>
                <a:cs typeface="Times New Roman" panose="02020603050405020304" pitchFamily="18" charset="0"/>
              </a:rPr>
              <a:t>Applications </a:t>
            </a:r>
            <a:r>
              <a:rPr lang="en-US" sz="1500" spc="-15" dirty="0">
                <a:latin typeface="Times New Roman" panose="02020603050405020304" pitchFamily="18" charset="0"/>
                <a:cs typeface="Times New Roman" panose="02020603050405020304" pitchFamily="18" charset="0"/>
              </a:rPr>
              <a:t>in </a:t>
            </a:r>
            <a:r>
              <a:rPr lang="en-US" sz="1500" dirty="0">
                <a:latin typeface="Times New Roman" panose="02020603050405020304" pitchFamily="18" charset="0"/>
                <a:cs typeface="Times New Roman" panose="02020603050405020304" pitchFamily="18" charset="0"/>
              </a:rPr>
              <a:t>which computation </a:t>
            </a:r>
            <a:r>
              <a:rPr lang="en-US" sz="1500" spc="-15" dirty="0">
                <a:latin typeface="Times New Roman" panose="02020603050405020304" pitchFamily="18" charset="0"/>
                <a:cs typeface="Times New Roman" panose="02020603050405020304" pitchFamily="18" charset="0"/>
              </a:rPr>
              <a:t>is </a:t>
            </a:r>
            <a:r>
              <a:rPr lang="en-US" sz="1500" spc="-5" dirty="0">
                <a:latin typeface="Times New Roman" panose="02020603050405020304" pitchFamily="18" charset="0"/>
                <a:cs typeface="Times New Roman" panose="02020603050405020304" pitchFamily="18" charset="0"/>
              </a:rPr>
              <a:t>distributed across </a:t>
            </a:r>
            <a:r>
              <a:rPr lang="en-US" sz="1500" spc="-10" dirty="0">
                <a:latin typeface="Times New Roman" panose="02020603050405020304" pitchFamily="18" charset="0"/>
                <a:cs typeface="Times New Roman" panose="02020603050405020304" pitchFamily="18" charset="0"/>
              </a:rPr>
              <a:t>components, </a:t>
            </a:r>
            <a:r>
              <a:rPr lang="en-US" sz="1500" spc="-5" dirty="0">
                <a:latin typeface="Times New Roman" panose="02020603050405020304" pitchFamily="18" charset="0"/>
                <a:cs typeface="Times New Roman" panose="02020603050405020304" pitchFamily="18" charset="0"/>
              </a:rPr>
              <a:t>communicate  </a:t>
            </a:r>
            <a:r>
              <a:rPr lang="en-US" sz="1500" spc="-10" dirty="0">
                <a:latin typeface="Times New Roman" panose="02020603050405020304" pitchFamily="18" charset="0"/>
                <a:cs typeface="Times New Roman" panose="02020603050405020304" pitchFamily="18" charset="0"/>
              </a:rPr>
              <a:t>and </a:t>
            </a:r>
            <a:r>
              <a:rPr lang="en-US" sz="1500" dirty="0">
                <a:latin typeface="Times New Roman" panose="02020603050405020304" pitchFamily="18" charset="0"/>
                <a:cs typeface="Times New Roman" panose="02020603050405020304" pitchFamily="18" charset="0"/>
              </a:rPr>
              <a:t>coordinate </a:t>
            </a:r>
            <a:r>
              <a:rPr lang="en-US" sz="1500" spc="-10" dirty="0">
                <a:latin typeface="Times New Roman" panose="02020603050405020304" pitchFamily="18" charset="0"/>
                <a:cs typeface="Times New Roman" panose="02020603050405020304" pitchFamily="18" charset="0"/>
              </a:rPr>
              <a:t>their </a:t>
            </a:r>
            <a:r>
              <a:rPr lang="en-US" sz="1500" spc="-5" dirty="0">
                <a:latin typeface="Times New Roman" panose="02020603050405020304" pitchFamily="18" charset="0"/>
                <a:cs typeface="Times New Roman" panose="02020603050405020304" pitchFamily="18" charset="0"/>
              </a:rPr>
              <a:t>actions </a:t>
            </a:r>
            <a:r>
              <a:rPr lang="en-US" sz="1500" dirty="0">
                <a:latin typeface="Times New Roman" panose="02020603050405020304" pitchFamily="18" charset="0"/>
                <a:cs typeface="Times New Roman" panose="02020603050405020304" pitchFamily="18" charset="0"/>
              </a:rPr>
              <a:t>by </a:t>
            </a:r>
            <a:r>
              <a:rPr lang="en-US" sz="1500" spc="-5" dirty="0">
                <a:latin typeface="Times New Roman" panose="02020603050405020304" pitchFamily="18" charset="0"/>
                <a:cs typeface="Times New Roman" panose="02020603050405020304" pitchFamily="18" charset="0"/>
              </a:rPr>
              <a:t>passing </a:t>
            </a:r>
            <a:r>
              <a:rPr lang="en-US" sz="1500" spc="-10" dirty="0">
                <a:latin typeface="Times New Roman" panose="02020603050405020304" pitchFamily="18" charset="0"/>
                <a:cs typeface="Times New Roman" panose="02020603050405020304" pitchFamily="18" charset="0"/>
              </a:rPr>
              <a:t>messages. The </a:t>
            </a:r>
            <a:r>
              <a:rPr lang="en-US" sz="1500" spc="-5" dirty="0">
                <a:latin typeface="Times New Roman" panose="02020603050405020304" pitchFamily="18" charset="0"/>
                <a:cs typeface="Times New Roman" panose="02020603050405020304" pitchFamily="18" charset="0"/>
              </a:rPr>
              <a:t>components interact </a:t>
            </a:r>
            <a:r>
              <a:rPr lang="en-US" sz="1500" spc="-10" dirty="0">
                <a:latin typeface="Times New Roman" panose="02020603050405020304" pitchFamily="18" charset="0"/>
                <a:cs typeface="Times New Roman" panose="02020603050405020304" pitchFamily="18" charset="0"/>
              </a:rPr>
              <a:t>with </a:t>
            </a:r>
            <a:r>
              <a:rPr lang="en-US" sz="1500" dirty="0">
                <a:latin typeface="Times New Roman" panose="02020603050405020304" pitchFamily="18" charset="0"/>
                <a:cs typeface="Times New Roman" panose="02020603050405020304" pitchFamily="18" charset="0"/>
              </a:rPr>
              <a:t>each  </a:t>
            </a:r>
            <a:r>
              <a:rPr lang="en-US" sz="1500" spc="-5" dirty="0">
                <a:latin typeface="Times New Roman" panose="02020603050405020304" pitchFamily="18" charset="0"/>
                <a:cs typeface="Times New Roman" panose="02020603050405020304" pitchFamily="18" charset="0"/>
              </a:rPr>
              <a:t>other </a:t>
            </a:r>
            <a:r>
              <a:rPr lang="en-US" sz="1500" spc="-15" dirty="0">
                <a:latin typeface="Times New Roman" panose="02020603050405020304" pitchFamily="18" charset="0"/>
                <a:cs typeface="Times New Roman" panose="02020603050405020304" pitchFamily="18" charset="0"/>
              </a:rPr>
              <a:t>in </a:t>
            </a:r>
            <a:r>
              <a:rPr lang="en-US" sz="1500" dirty="0">
                <a:latin typeface="Times New Roman" panose="02020603050405020304" pitchFamily="18" charset="0"/>
                <a:cs typeface="Times New Roman" panose="02020603050405020304" pitchFamily="18" charset="0"/>
              </a:rPr>
              <a:t>order to </a:t>
            </a:r>
            <a:r>
              <a:rPr lang="en-US" sz="1500" spc="-10" dirty="0">
                <a:latin typeface="Times New Roman" panose="02020603050405020304" pitchFamily="18" charset="0"/>
                <a:cs typeface="Times New Roman" panose="02020603050405020304" pitchFamily="18" charset="0"/>
              </a:rPr>
              <a:t>achieve </a:t>
            </a:r>
            <a:r>
              <a:rPr lang="en-US" sz="1500" dirty="0">
                <a:latin typeface="Times New Roman" panose="02020603050405020304" pitchFamily="18" charset="0"/>
                <a:cs typeface="Times New Roman" panose="02020603050405020304" pitchFamily="18" charset="0"/>
              </a:rPr>
              <a:t>a </a:t>
            </a:r>
            <a:r>
              <a:rPr lang="en-US" sz="1500" spc="-5" dirty="0">
                <a:latin typeface="Times New Roman" panose="02020603050405020304" pitchFamily="18" charset="0"/>
                <a:cs typeface="Times New Roman" panose="02020603050405020304" pitchFamily="18" charset="0"/>
              </a:rPr>
              <a:t>common</a:t>
            </a:r>
            <a:r>
              <a:rPr lang="en-US" sz="1500" spc="30" dirty="0">
                <a:latin typeface="Times New Roman" panose="02020603050405020304" pitchFamily="18" charset="0"/>
                <a:cs typeface="Times New Roman" panose="02020603050405020304" pitchFamily="18" charset="0"/>
              </a:rPr>
              <a:t> </a:t>
            </a:r>
            <a:r>
              <a:rPr lang="en-US" sz="1500" spc="-10" dirty="0">
                <a:latin typeface="Times New Roman" panose="02020603050405020304" pitchFamily="18" charset="0"/>
                <a:cs typeface="Times New Roman" panose="02020603050405020304" pitchFamily="18" charset="0"/>
              </a:rPr>
              <a:t>goal.</a:t>
            </a:r>
            <a:endParaRPr lang="en-US" sz="1500" dirty="0">
              <a:latin typeface="Times New Roman" panose="02020603050405020304" pitchFamily="18" charset="0"/>
              <a:cs typeface="Times New Roman" panose="02020603050405020304" pitchFamily="18" charset="0"/>
            </a:endParaRPr>
          </a:p>
          <a:p>
            <a:pPr>
              <a:spcBef>
                <a:spcPts val="45"/>
              </a:spcBef>
              <a:buFont typeface="Arial"/>
              <a:buChar char="•"/>
            </a:pPr>
            <a:endParaRPr lang="en-US" sz="1500" dirty="0">
              <a:latin typeface="Times New Roman" panose="02020603050405020304" pitchFamily="18" charset="0"/>
              <a:cs typeface="Times New Roman" panose="02020603050405020304" pitchFamily="18" charset="0"/>
            </a:endParaRPr>
          </a:p>
          <a:p>
            <a:pPr marL="469900" indent="-229235">
              <a:buFont typeface="Arial"/>
              <a:buChar char="•"/>
              <a:tabLst>
                <a:tab pos="469900" algn="l"/>
                <a:tab pos="470534" algn="l"/>
              </a:tabLst>
            </a:pPr>
            <a:r>
              <a:rPr lang="en-US" sz="1500" spc="-10" dirty="0">
                <a:latin typeface="Times New Roman" panose="02020603050405020304" pitchFamily="18" charset="0"/>
                <a:cs typeface="Times New Roman" panose="02020603050405020304" pitchFamily="18" charset="0"/>
              </a:rPr>
              <a:t>Some </a:t>
            </a:r>
            <a:r>
              <a:rPr lang="en-US" sz="1500" spc="-5" dirty="0">
                <a:latin typeface="Times New Roman" panose="02020603050405020304" pitchFamily="18" charset="0"/>
                <a:cs typeface="Times New Roman" panose="02020603050405020304" pitchFamily="18" charset="0"/>
              </a:rPr>
              <a:t>distributed applications examples</a:t>
            </a:r>
            <a:r>
              <a:rPr lang="en-US" sz="1500" spc="30" dirty="0">
                <a:latin typeface="Times New Roman" panose="02020603050405020304" pitchFamily="18" charset="0"/>
                <a:cs typeface="Times New Roman" panose="02020603050405020304" pitchFamily="18" charset="0"/>
              </a:rPr>
              <a:t> </a:t>
            </a:r>
            <a:r>
              <a:rPr lang="en-US" sz="1500" spc="-5" dirty="0">
                <a:latin typeface="Times New Roman" panose="02020603050405020304" pitchFamily="18" charset="0"/>
                <a:cs typeface="Times New Roman" panose="02020603050405020304" pitchFamily="18" charset="0"/>
              </a:rPr>
              <a:t>are:</a:t>
            </a:r>
            <a:endParaRPr lang="en-US" sz="1500" dirty="0">
              <a:latin typeface="Times New Roman" panose="02020603050405020304" pitchFamily="18" charset="0"/>
              <a:cs typeface="Times New Roman" panose="02020603050405020304" pitchFamily="18" charset="0"/>
            </a:endParaRPr>
          </a:p>
          <a:p>
            <a:pPr>
              <a:spcBef>
                <a:spcPts val="15"/>
              </a:spcBef>
              <a:buFont typeface="Arial"/>
              <a:buChar char="•"/>
            </a:pPr>
            <a:endParaRPr lang="en-US" sz="1500" dirty="0">
              <a:latin typeface="Times New Roman" panose="02020603050405020304" pitchFamily="18" charset="0"/>
              <a:cs typeface="Times New Roman" panose="02020603050405020304" pitchFamily="18" charset="0"/>
            </a:endParaRPr>
          </a:p>
          <a:p>
            <a:pPr marL="469900" indent="-229235">
              <a:buFont typeface="Arial"/>
              <a:buChar char="•"/>
              <a:tabLst>
                <a:tab pos="469900" algn="l"/>
                <a:tab pos="470534" algn="l"/>
              </a:tabLst>
            </a:pPr>
            <a:r>
              <a:rPr lang="en-US" sz="1500" spc="-5" dirty="0">
                <a:latin typeface="Times New Roman" panose="02020603050405020304" pitchFamily="18" charset="0"/>
                <a:cs typeface="Times New Roman" panose="02020603050405020304" pitchFamily="18" charset="0"/>
              </a:rPr>
              <a:t>CDN</a:t>
            </a:r>
            <a:endParaRPr lang="en-US" sz="1500" dirty="0">
              <a:latin typeface="Times New Roman" panose="02020603050405020304" pitchFamily="18" charset="0"/>
              <a:cs typeface="Times New Roman" panose="02020603050405020304" pitchFamily="18" charset="0"/>
            </a:endParaRPr>
          </a:p>
          <a:p>
            <a:pPr>
              <a:spcBef>
                <a:spcPts val="40"/>
              </a:spcBef>
              <a:buFont typeface="Arial"/>
              <a:buChar char="•"/>
            </a:pPr>
            <a:endParaRPr lang="en-US" sz="1500" dirty="0">
              <a:latin typeface="Times New Roman" panose="02020603050405020304" pitchFamily="18" charset="0"/>
              <a:cs typeface="Times New Roman" panose="02020603050405020304" pitchFamily="18" charset="0"/>
            </a:endParaRPr>
          </a:p>
          <a:p>
            <a:pPr marL="469900" indent="-229235">
              <a:buFont typeface="Arial"/>
              <a:buChar char="•"/>
              <a:tabLst>
                <a:tab pos="469900" algn="l"/>
                <a:tab pos="470534" algn="l"/>
              </a:tabLst>
            </a:pPr>
            <a:r>
              <a:rPr lang="en-US" sz="1500" spc="-15" dirty="0">
                <a:latin typeface="Times New Roman" panose="02020603050405020304" pitchFamily="18" charset="0"/>
                <a:cs typeface="Times New Roman" panose="02020603050405020304" pitchFamily="18" charset="0"/>
              </a:rPr>
              <a:t>AWS</a:t>
            </a:r>
            <a:endParaRPr lang="en-US" sz="1500" dirty="0">
              <a:latin typeface="Times New Roman" panose="02020603050405020304" pitchFamily="18" charset="0"/>
              <a:cs typeface="Times New Roman" panose="02020603050405020304" pitchFamily="18" charset="0"/>
            </a:endParaRPr>
          </a:p>
          <a:p>
            <a:pPr>
              <a:spcBef>
                <a:spcPts val="20"/>
              </a:spcBef>
              <a:buFont typeface="Arial"/>
              <a:buChar char="•"/>
            </a:pPr>
            <a:endParaRPr lang="en-US" sz="1500" dirty="0">
              <a:latin typeface="Times New Roman" panose="02020603050405020304" pitchFamily="18" charset="0"/>
              <a:cs typeface="Times New Roman" panose="02020603050405020304" pitchFamily="18" charset="0"/>
            </a:endParaRPr>
          </a:p>
          <a:p>
            <a:pPr marL="469900" indent="-229235">
              <a:buFont typeface="Arial"/>
              <a:buChar char="•"/>
              <a:tabLst>
                <a:tab pos="469900" algn="l"/>
                <a:tab pos="470534" algn="l"/>
              </a:tabLst>
            </a:pPr>
            <a:r>
              <a:rPr lang="en-US" sz="1500" spc="-5" dirty="0">
                <a:latin typeface="Times New Roman" panose="02020603050405020304" pitchFamily="18" charset="0"/>
                <a:cs typeface="Times New Roman" panose="02020603050405020304" pitchFamily="18" charset="0"/>
              </a:rPr>
              <a:t>Cloud</a:t>
            </a:r>
            <a:r>
              <a:rPr lang="en-US" sz="1500" spc="5" dirty="0">
                <a:latin typeface="Times New Roman" panose="02020603050405020304" pitchFamily="18" charset="0"/>
                <a:cs typeface="Times New Roman" panose="02020603050405020304" pitchFamily="18" charset="0"/>
              </a:rPr>
              <a:t> </a:t>
            </a:r>
            <a:r>
              <a:rPr lang="en-US" sz="1500" spc="-5" dirty="0">
                <a:latin typeface="Times New Roman" panose="02020603050405020304" pitchFamily="18" charset="0"/>
                <a:cs typeface="Times New Roman" panose="02020603050405020304" pitchFamily="18" charset="0"/>
              </a:rPr>
              <a:t>Instances</a:t>
            </a:r>
            <a:endParaRPr lang="en-US" sz="1500" dirty="0">
              <a:latin typeface="Times New Roman" panose="02020603050405020304" pitchFamily="18" charset="0"/>
              <a:cs typeface="Times New Roman" panose="02020603050405020304" pitchFamily="18" charset="0"/>
            </a:endParaRPr>
          </a:p>
          <a:p>
            <a:pPr>
              <a:spcBef>
                <a:spcPts val="40"/>
              </a:spcBef>
              <a:buFont typeface="Arial"/>
              <a:buChar char="•"/>
            </a:pPr>
            <a:endParaRPr lang="en-US" sz="1500" dirty="0">
              <a:latin typeface="Times New Roman" panose="02020603050405020304" pitchFamily="18" charset="0"/>
              <a:cs typeface="Times New Roman" panose="02020603050405020304" pitchFamily="18" charset="0"/>
            </a:endParaRPr>
          </a:p>
          <a:p>
            <a:pPr marL="469900" indent="-229235">
              <a:buFont typeface="Arial"/>
              <a:buChar char="•"/>
              <a:tabLst>
                <a:tab pos="469900" algn="l"/>
                <a:tab pos="470534" algn="l"/>
              </a:tabLst>
            </a:pPr>
            <a:r>
              <a:rPr lang="en-US" sz="1500" spc="-5" dirty="0">
                <a:latin typeface="Times New Roman" panose="02020603050405020304" pitchFamily="18" charset="0"/>
                <a:cs typeface="Times New Roman" panose="02020603050405020304" pitchFamily="18" charset="0"/>
              </a:rPr>
              <a:t>Google, Facebook, </a:t>
            </a:r>
            <a:r>
              <a:rPr lang="en-US" sz="1500" spc="-10" dirty="0">
                <a:latin typeface="Times New Roman" panose="02020603050405020304" pitchFamily="18" charset="0"/>
                <a:cs typeface="Times New Roman" panose="02020603050405020304" pitchFamily="18" charset="0"/>
              </a:rPr>
              <a:t>Netflix,</a:t>
            </a:r>
            <a:r>
              <a:rPr lang="en-US" sz="1500" spc="65" dirty="0">
                <a:latin typeface="Times New Roman" panose="02020603050405020304" pitchFamily="18" charset="0"/>
                <a:cs typeface="Times New Roman" panose="02020603050405020304" pitchFamily="18" charset="0"/>
              </a:rPr>
              <a:t> </a:t>
            </a:r>
            <a:r>
              <a:rPr lang="en-US" sz="1500" spc="5" dirty="0" err="1">
                <a:latin typeface="Times New Roman" panose="02020603050405020304" pitchFamily="18" charset="0"/>
                <a:cs typeface="Times New Roman" panose="02020603050405020304" pitchFamily="18" charset="0"/>
              </a:rPr>
              <a:t>etc</a:t>
            </a:r>
            <a:endParaRPr lang="en-US" sz="15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FC1B1BB1-24C3-FC4C-B71F-15476582D247}"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Introduction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
        <p:nvSpPr>
          <p:cNvPr id="9" name="object 4"/>
          <p:cNvSpPr/>
          <p:nvPr/>
        </p:nvSpPr>
        <p:spPr>
          <a:xfrm>
            <a:off x="7086600" y="4114800"/>
            <a:ext cx="1066800" cy="201136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16535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2F2C8E8-7ED2-CC41-9728-53CC87FDA092}"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Introduction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
        <p:nvSpPr>
          <p:cNvPr id="9" name="object 5"/>
          <p:cNvSpPr>
            <a:spLocks noGrp="1"/>
          </p:cNvSpPr>
          <p:nvPr>
            <p:ph idx="1"/>
          </p:nvPr>
        </p:nvSpPr>
        <p:spPr>
          <a:xfrm>
            <a:off x="1295400" y="1600201"/>
            <a:ext cx="7391400" cy="4267200"/>
          </a:xfrm>
          <a:prstGeom prst="rect">
            <a:avLst/>
          </a:prstGeom>
          <a:blipFill>
            <a:blip r:embed="rId2" cstate="print"/>
            <a:stretch>
              <a:fillRect/>
            </a:stretch>
          </a:blipFill>
        </p:spPr>
        <p:txBody>
          <a:bodyPr wrap="square" lIns="0" tIns="0" rIns="0" bIns="0" rtlCol="0"/>
          <a:lstStyle/>
          <a:p>
            <a:pPr marL="469900" marR="5080" indent="-229235">
              <a:lnSpc>
                <a:spcPct val="110000"/>
              </a:lnSpc>
              <a:spcBef>
                <a:spcPts val="100"/>
              </a:spcBef>
              <a:buFont typeface="Symbol"/>
              <a:buChar char=""/>
              <a:tabLst>
                <a:tab pos="469900" algn="l"/>
                <a:tab pos="470534" algn="l"/>
              </a:tabLst>
            </a:pPr>
            <a:r>
              <a:rPr lang="en-US" sz="1200" spc="-5" dirty="0">
                <a:latin typeface="Times New Roman"/>
                <a:cs typeface="Times New Roman"/>
              </a:rPr>
              <a:t>A </a:t>
            </a:r>
            <a:r>
              <a:rPr lang="en-US" sz="1200" dirty="0">
                <a:latin typeface="Times New Roman"/>
                <a:cs typeface="Times New Roman"/>
              </a:rPr>
              <a:t>System </a:t>
            </a:r>
            <a:r>
              <a:rPr lang="en-US" sz="1200" spc="-5" dirty="0">
                <a:latin typeface="Times New Roman"/>
                <a:cs typeface="Times New Roman"/>
              </a:rPr>
              <a:t>where two </a:t>
            </a:r>
            <a:r>
              <a:rPr lang="en-US" sz="1200" spc="10" dirty="0">
                <a:latin typeface="Times New Roman"/>
                <a:cs typeface="Times New Roman"/>
              </a:rPr>
              <a:t>or </a:t>
            </a:r>
            <a:r>
              <a:rPr lang="en-US" sz="1200" spc="-10" dirty="0">
                <a:latin typeface="Times New Roman"/>
                <a:cs typeface="Times New Roman"/>
              </a:rPr>
              <a:t>more </a:t>
            </a:r>
            <a:r>
              <a:rPr lang="en-US" sz="1200" spc="-5" dirty="0">
                <a:latin typeface="Times New Roman"/>
                <a:cs typeface="Times New Roman"/>
              </a:rPr>
              <a:t>nodes work </a:t>
            </a:r>
            <a:r>
              <a:rPr lang="en-US" sz="1200" spc="-10" dirty="0">
                <a:latin typeface="Times New Roman"/>
                <a:cs typeface="Times New Roman"/>
              </a:rPr>
              <a:t>with </a:t>
            </a:r>
            <a:r>
              <a:rPr lang="en-US" sz="1200" dirty="0">
                <a:latin typeface="Times New Roman"/>
                <a:cs typeface="Times New Roman"/>
              </a:rPr>
              <a:t>each </a:t>
            </a:r>
            <a:r>
              <a:rPr lang="en-US" sz="1200" spc="-5" dirty="0">
                <a:latin typeface="Times New Roman"/>
                <a:cs typeface="Times New Roman"/>
              </a:rPr>
              <a:t>other </a:t>
            </a:r>
            <a:r>
              <a:rPr lang="en-US" sz="1200" spc="-15" dirty="0">
                <a:latin typeface="Times New Roman"/>
                <a:cs typeface="Times New Roman"/>
              </a:rPr>
              <a:t>in </a:t>
            </a:r>
            <a:r>
              <a:rPr lang="en-US" sz="1200" dirty="0">
                <a:latin typeface="Times New Roman"/>
                <a:cs typeface="Times New Roman"/>
              </a:rPr>
              <a:t>a </a:t>
            </a:r>
            <a:r>
              <a:rPr lang="en-US" sz="1200" spc="-5" dirty="0">
                <a:latin typeface="Times New Roman"/>
                <a:cs typeface="Times New Roman"/>
              </a:rPr>
              <a:t>coordinated fashion </a:t>
            </a:r>
            <a:r>
              <a:rPr lang="en-US" sz="1200" spc="-15" dirty="0">
                <a:latin typeface="Times New Roman"/>
                <a:cs typeface="Times New Roman"/>
              </a:rPr>
              <a:t>in  </a:t>
            </a:r>
            <a:r>
              <a:rPr lang="en-US" sz="1200" spc="-5" dirty="0">
                <a:latin typeface="Times New Roman"/>
                <a:cs typeface="Times New Roman"/>
              </a:rPr>
              <a:t>order </a:t>
            </a:r>
            <a:r>
              <a:rPr lang="en-US" sz="1200" dirty="0">
                <a:latin typeface="Times New Roman"/>
                <a:cs typeface="Times New Roman"/>
              </a:rPr>
              <a:t>to </a:t>
            </a:r>
            <a:r>
              <a:rPr lang="en-US" sz="1200" spc="-10" dirty="0">
                <a:latin typeface="Times New Roman"/>
                <a:cs typeface="Times New Roman"/>
              </a:rPr>
              <a:t>achieve </a:t>
            </a:r>
            <a:r>
              <a:rPr lang="en-US" sz="1200" dirty="0">
                <a:latin typeface="Times New Roman"/>
                <a:cs typeface="Times New Roman"/>
              </a:rPr>
              <a:t>a </a:t>
            </a:r>
            <a:r>
              <a:rPr lang="en-US" sz="1200" spc="-5" dirty="0">
                <a:latin typeface="Times New Roman"/>
                <a:cs typeface="Times New Roman"/>
              </a:rPr>
              <a:t>common</a:t>
            </a:r>
            <a:r>
              <a:rPr lang="en-US" sz="1200" spc="10" dirty="0">
                <a:latin typeface="Times New Roman"/>
                <a:cs typeface="Times New Roman"/>
              </a:rPr>
              <a:t> </a:t>
            </a:r>
            <a:r>
              <a:rPr lang="en-US" sz="1200" spc="-5" dirty="0">
                <a:latin typeface="Times New Roman"/>
                <a:cs typeface="Times New Roman"/>
              </a:rPr>
              <a:t>outcome .</a:t>
            </a:r>
            <a:r>
              <a:rPr lang="en-US" sz="1200" dirty="0">
                <a:latin typeface="Times New Roman"/>
                <a:cs typeface="Times New Roman"/>
              </a:rPr>
              <a:t>It’s </a:t>
            </a:r>
            <a:r>
              <a:rPr lang="en-US" sz="1200" spc="-10" dirty="0">
                <a:latin typeface="Times New Roman"/>
                <a:cs typeface="Times New Roman"/>
              </a:rPr>
              <a:t>modeled </a:t>
            </a:r>
            <a:r>
              <a:rPr lang="en-US" sz="1200" spc="-15" dirty="0">
                <a:latin typeface="Times New Roman"/>
                <a:cs typeface="Times New Roman"/>
              </a:rPr>
              <a:t>in </a:t>
            </a:r>
            <a:r>
              <a:rPr lang="en-US" sz="1200" dirty="0">
                <a:latin typeface="Times New Roman"/>
                <a:cs typeface="Times New Roman"/>
              </a:rPr>
              <a:t>such a way </a:t>
            </a:r>
            <a:r>
              <a:rPr lang="en-US" sz="1200" spc="-5" dirty="0">
                <a:latin typeface="Times New Roman"/>
                <a:cs typeface="Times New Roman"/>
              </a:rPr>
              <a:t>that </a:t>
            </a:r>
            <a:r>
              <a:rPr lang="en-US" sz="1200" spc="-10" dirty="0">
                <a:latin typeface="Times New Roman"/>
                <a:cs typeface="Times New Roman"/>
              </a:rPr>
              <a:t>end </a:t>
            </a:r>
            <a:r>
              <a:rPr lang="en-US" sz="1200" spc="-5" dirty="0">
                <a:latin typeface="Times New Roman"/>
                <a:cs typeface="Times New Roman"/>
              </a:rPr>
              <a:t>users </a:t>
            </a:r>
            <a:r>
              <a:rPr lang="en-US" sz="1200" spc="-10" dirty="0">
                <a:latin typeface="Times New Roman"/>
                <a:cs typeface="Times New Roman"/>
              </a:rPr>
              <a:t>see </a:t>
            </a:r>
            <a:r>
              <a:rPr lang="en-US" sz="1200" spc="-25" dirty="0">
                <a:latin typeface="Times New Roman"/>
                <a:cs typeface="Times New Roman"/>
              </a:rPr>
              <a:t>it </a:t>
            </a:r>
            <a:r>
              <a:rPr lang="en-US" sz="1200" spc="-5" dirty="0">
                <a:latin typeface="Times New Roman"/>
                <a:cs typeface="Times New Roman"/>
              </a:rPr>
              <a:t>as </a:t>
            </a:r>
            <a:r>
              <a:rPr lang="en-US" sz="1200" dirty="0">
                <a:latin typeface="Times New Roman"/>
                <a:cs typeface="Times New Roman"/>
              </a:rPr>
              <a:t>a </a:t>
            </a:r>
            <a:r>
              <a:rPr lang="en-US" sz="1200" spc="-10" dirty="0">
                <a:latin typeface="Times New Roman"/>
                <a:cs typeface="Times New Roman"/>
              </a:rPr>
              <a:t>single </a:t>
            </a:r>
            <a:r>
              <a:rPr lang="en-US" sz="1200" spc="-5" dirty="0">
                <a:latin typeface="Times New Roman"/>
                <a:cs typeface="Times New Roman"/>
              </a:rPr>
              <a:t>logical</a:t>
            </a:r>
            <a:r>
              <a:rPr lang="en-US" sz="1200" spc="200" dirty="0">
                <a:latin typeface="Times New Roman"/>
                <a:cs typeface="Times New Roman"/>
              </a:rPr>
              <a:t> </a:t>
            </a:r>
            <a:r>
              <a:rPr lang="en-US" sz="1200" spc="-5" dirty="0">
                <a:latin typeface="Times New Roman"/>
                <a:cs typeface="Times New Roman"/>
              </a:rPr>
              <a:t>platform.</a:t>
            </a:r>
            <a:endParaRPr lang="en-US" sz="1200" dirty="0">
              <a:latin typeface="Times New Roman"/>
              <a:cs typeface="Times New Roman"/>
            </a:endParaRPr>
          </a:p>
          <a:p>
            <a:endParaRPr lang="en-US" dirty="0"/>
          </a:p>
        </p:txBody>
      </p:sp>
    </p:spTree>
    <p:extLst>
      <p:ext uri="{BB962C8B-B14F-4D97-AF65-F5344CB8AC3E}">
        <p14:creationId xmlns:p14="http://schemas.microsoft.com/office/powerpoint/2010/main" val="1850065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32500" lnSpcReduction="20000"/>
          </a:bodyPr>
          <a:lstStyle/>
          <a:p>
            <a:pPr marL="12700">
              <a:lnSpc>
                <a:spcPct val="100000"/>
              </a:lnSpc>
              <a:spcBef>
                <a:spcPts val="1200"/>
              </a:spcBef>
            </a:pPr>
            <a:r>
              <a:rPr lang="en-US" b="1" spc="-5" dirty="0">
                <a:latin typeface="Times New Roman"/>
                <a:cs typeface="Times New Roman"/>
              </a:rPr>
              <a:t>What is </a:t>
            </a:r>
            <a:r>
              <a:rPr lang="en-US" b="1" dirty="0">
                <a:latin typeface="Times New Roman"/>
                <a:cs typeface="Times New Roman"/>
              </a:rPr>
              <a:t>a </a:t>
            </a:r>
            <a:r>
              <a:rPr lang="en-US" b="1" spc="-5" dirty="0">
                <a:latin typeface="Times New Roman"/>
                <a:cs typeface="Times New Roman"/>
              </a:rPr>
              <a:t>node</a:t>
            </a:r>
            <a:r>
              <a:rPr lang="en-US" b="1" spc="10" dirty="0">
                <a:latin typeface="Times New Roman"/>
                <a:cs typeface="Times New Roman"/>
              </a:rPr>
              <a:t> </a:t>
            </a:r>
            <a:r>
              <a:rPr lang="en-US" b="1" dirty="0">
                <a:latin typeface="Times New Roman"/>
                <a:cs typeface="Times New Roman"/>
              </a:rPr>
              <a:t>?</a:t>
            </a:r>
            <a:endParaRPr lang="en-US" dirty="0">
              <a:latin typeface="Times New Roman"/>
              <a:cs typeface="Times New Roman"/>
            </a:endParaRPr>
          </a:p>
          <a:p>
            <a:pPr marL="469900" indent="-229235">
              <a:lnSpc>
                <a:spcPct val="100000"/>
              </a:lnSpc>
              <a:spcBef>
                <a:spcPts val="890"/>
              </a:spcBef>
              <a:buFont typeface="Symbol"/>
              <a:buChar char=""/>
              <a:tabLst>
                <a:tab pos="469900" algn="l"/>
                <a:tab pos="470534" algn="l"/>
              </a:tabLst>
            </a:pPr>
            <a:r>
              <a:rPr lang="en-US" spc="-5" dirty="0">
                <a:latin typeface="Times New Roman"/>
                <a:cs typeface="Times New Roman"/>
              </a:rPr>
              <a:t>A node can </a:t>
            </a:r>
            <a:r>
              <a:rPr lang="en-US" spc="-15" dirty="0">
                <a:latin typeface="Times New Roman"/>
                <a:cs typeface="Times New Roman"/>
              </a:rPr>
              <a:t>be </a:t>
            </a:r>
            <a:r>
              <a:rPr lang="en-US" spc="-5" dirty="0">
                <a:latin typeface="Times New Roman"/>
                <a:cs typeface="Times New Roman"/>
              </a:rPr>
              <a:t>defined as </a:t>
            </a:r>
            <a:r>
              <a:rPr lang="en-US" spc="5" dirty="0">
                <a:latin typeface="Times New Roman"/>
                <a:cs typeface="Times New Roman"/>
              </a:rPr>
              <a:t>an </a:t>
            </a:r>
            <a:r>
              <a:rPr lang="en-US" spc="-5" dirty="0">
                <a:latin typeface="Times New Roman"/>
                <a:cs typeface="Times New Roman"/>
              </a:rPr>
              <a:t>individual processing </a:t>
            </a:r>
            <a:r>
              <a:rPr lang="en-US" spc="-15" dirty="0">
                <a:latin typeface="Times New Roman"/>
                <a:cs typeface="Times New Roman"/>
              </a:rPr>
              <a:t>unit in </a:t>
            </a:r>
            <a:r>
              <a:rPr lang="en-US" dirty="0">
                <a:latin typeface="Times New Roman"/>
                <a:cs typeface="Times New Roman"/>
              </a:rPr>
              <a:t>a </a:t>
            </a:r>
            <a:r>
              <a:rPr lang="en-US" spc="-5" dirty="0">
                <a:latin typeface="Times New Roman"/>
                <a:cs typeface="Times New Roman"/>
              </a:rPr>
              <a:t>distributed</a:t>
            </a:r>
            <a:r>
              <a:rPr lang="en-US" spc="180" dirty="0">
                <a:latin typeface="Times New Roman"/>
                <a:cs typeface="Times New Roman"/>
              </a:rPr>
              <a:t> </a:t>
            </a:r>
            <a:r>
              <a:rPr lang="en-US" dirty="0">
                <a:latin typeface="Times New Roman"/>
                <a:cs typeface="Times New Roman"/>
              </a:rPr>
              <a:t>system</a:t>
            </a:r>
          </a:p>
          <a:p>
            <a:pPr marL="469900" indent="-229235">
              <a:lnSpc>
                <a:spcPct val="100000"/>
              </a:lnSpc>
              <a:spcBef>
                <a:spcPts val="1250"/>
              </a:spcBef>
              <a:buFont typeface="Symbol"/>
              <a:buChar char=""/>
              <a:tabLst>
                <a:tab pos="469900" algn="l"/>
                <a:tab pos="470534" algn="l"/>
              </a:tabLst>
            </a:pPr>
            <a:r>
              <a:rPr lang="en-US" spc="-5" dirty="0">
                <a:latin typeface="Times New Roman"/>
                <a:cs typeface="Times New Roman"/>
              </a:rPr>
              <a:t>All nodes </a:t>
            </a:r>
            <a:r>
              <a:rPr lang="en-US" dirty="0">
                <a:latin typeface="Times New Roman"/>
                <a:cs typeface="Times New Roman"/>
              </a:rPr>
              <a:t>are </a:t>
            </a:r>
            <a:r>
              <a:rPr lang="en-US" spc="-5" dirty="0">
                <a:latin typeface="Times New Roman"/>
                <a:cs typeface="Times New Roman"/>
              </a:rPr>
              <a:t>capable </a:t>
            </a:r>
            <a:r>
              <a:rPr lang="en-US" spc="10" dirty="0">
                <a:latin typeface="Times New Roman"/>
                <a:cs typeface="Times New Roman"/>
              </a:rPr>
              <a:t>of </a:t>
            </a:r>
            <a:r>
              <a:rPr lang="en-US" spc="-5" dirty="0">
                <a:latin typeface="Times New Roman"/>
                <a:cs typeface="Times New Roman"/>
              </a:rPr>
              <a:t>sending and receiving </a:t>
            </a:r>
            <a:r>
              <a:rPr lang="en-US" spc="-10" dirty="0">
                <a:latin typeface="Times New Roman"/>
                <a:cs typeface="Times New Roman"/>
              </a:rPr>
              <a:t>messages </a:t>
            </a:r>
            <a:r>
              <a:rPr lang="en-US" dirty="0">
                <a:latin typeface="Times New Roman"/>
                <a:cs typeface="Times New Roman"/>
              </a:rPr>
              <a:t>to </a:t>
            </a:r>
            <a:r>
              <a:rPr lang="en-US" spc="-10" dirty="0">
                <a:latin typeface="Times New Roman"/>
                <a:cs typeface="Times New Roman"/>
              </a:rPr>
              <a:t>and </a:t>
            </a:r>
            <a:r>
              <a:rPr lang="en-US" spc="-5" dirty="0">
                <a:latin typeface="Times New Roman"/>
                <a:cs typeface="Times New Roman"/>
              </a:rPr>
              <a:t>from </a:t>
            </a:r>
            <a:r>
              <a:rPr lang="en-US" spc="5" dirty="0">
                <a:latin typeface="Times New Roman"/>
                <a:cs typeface="Times New Roman"/>
              </a:rPr>
              <a:t>each</a:t>
            </a:r>
            <a:r>
              <a:rPr lang="en-US" spc="70" dirty="0">
                <a:latin typeface="Times New Roman"/>
                <a:cs typeface="Times New Roman"/>
              </a:rPr>
              <a:t> </a:t>
            </a:r>
            <a:r>
              <a:rPr lang="en-US" dirty="0">
                <a:latin typeface="Times New Roman"/>
                <a:cs typeface="Times New Roman"/>
              </a:rPr>
              <a:t>other.</a:t>
            </a:r>
          </a:p>
          <a:p>
            <a:pPr marL="12700">
              <a:lnSpc>
                <a:spcPct val="100000"/>
              </a:lnSpc>
              <a:spcBef>
                <a:spcPts val="1175"/>
              </a:spcBef>
            </a:pPr>
            <a:r>
              <a:rPr lang="en-US" b="1" spc="-5" dirty="0">
                <a:latin typeface="Times New Roman"/>
                <a:cs typeface="Times New Roman"/>
              </a:rPr>
              <a:t>Introduction </a:t>
            </a:r>
            <a:r>
              <a:rPr lang="en-US" b="1" dirty="0">
                <a:latin typeface="Times New Roman"/>
                <a:cs typeface="Times New Roman"/>
              </a:rPr>
              <a:t>–</a:t>
            </a:r>
            <a:r>
              <a:rPr lang="en-US" b="1" spc="35" dirty="0">
                <a:latin typeface="Times New Roman"/>
                <a:cs typeface="Times New Roman"/>
              </a:rPr>
              <a:t> </a:t>
            </a:r>
            <a:r>
              <a:rPr lang="en-US" b="1" spc="-5" dirty="0" err="1">
                <a:latin typeface="Times New Roman"/>
                <a:cs typeface="Times New Roman"/>
              </a:rPr>
              <a:t>Blockchain</a:t>
            </a:r>
            <a:endParaRPr lang="en-US" dirty="0">
              <a:latin typeface="Times New Roman"/>
              <a:cs typeface="Times New Roman"/>
            </a:endParaRPr>
          </a:p>
          <a:p>
            <a:pPr marL="12700" marR="365125">
              <a:lnSpc>
                <a:spcPct val="145000"/>
              </a:lnSpc>
              <a:spcBef>
                <a:spcPts val="170"/>
              </a:spcBef>
            </a:pPr>
            <a:r>
              <a:rPr lang="en-US" spc="-5" dirty="0" err="1">
                <a:latin typeface="Times New Roman"/>
                <a:cs typeface="Times New Roman"/>
              </a:rPr>
              <a:t>Blockchain</a:t>
            </a:r>
            <a:r>
              <a:rPr lang="en-US" spc="-5" dirty="0">
                <a:latin typeface="Times New Roman"/>
                <a:cs typeface="Times New Roman"/>
              </a:rPr>
              <a:t> </a:t>
            </a:r>
            <a:r>
              <a:rPr lang="en-US" dirty="0">
                <a:latin typeface="Times New Roman"/>
                <a:cs typeface="Times New Roman"/>
              </a:rPr>
              <a:t>technology </a:t>
            </a:r>
            <a:r>
              <a:rPr lang="en-US" spc="-15" dirty="0">
                <a:latin typeface="Times New Roman"/>
                <a:cs typeface="Times New Roman"/>
              </a:rPr>
              <a:t>is </a:t>
            </a:r>
            <a:r>
              <a:rPr lang="en-US" dirty="0">
                <a:latin typeface="Times New Roman"/>
                <a:cs typeface="Times New Roman"/>
              </a:rPr>
              <a:t>a </a:t>
            </a:r>
            <a:r>
              <a:rPr lang="en-US" b="1" spc="-5" dirty="0">
                <a:latin typeface="Times New Roman"/>
                <a:cs typeface="Times New Roman"/>
              </a:rPr>
              <a:t>distributed ledger technology </a:t>
            </a:r>
            <a:r>
              <a:rPr lang="en-US" spc="-5" dirty="0">
                <a:latin typeface="Times New Roman"/>
                <a:cs typeface="Times New Roman"/>
              </a:rPr>
              <a:t>originally </a:t>
            </a:r>
            <a:r>
              <a:rPr lang="en-US" dirty="0">
                <a:latin typeface="Times New Roman"/>
                <a:cs typeface="Times New Roman"/>
              </a:rPr>
              <a:t>proposed </a:t>
            </a:r>
            <a:r>
              <a:rPr lang="en-US" spc="-10" dirty="0">
                <a:latin typeface="Times New Roman"/>
                <a:cs typeface="Times New Roman"/>
              </a:rPr>
              <a:t>for </a:t>
            </a:r>
            <a:r>
              <a:rPr lang="en-US" dirty="0">
                <a:latin typeface="Times New Roman"/>
                <a:cs typeface="Times New Roman"/>
              </a:rPr>
              <a:t>the  crypto-currency</a:t>
            </a:r>
            <a:r>
              <a:rPr lang="en-US" spc="-40" dirty="0">
                <a:latin typeface="Times New Roman"/>
                <a:cs typeface="Times New Roman"/>
              </a:rPr>
              <a:t> </a:t>
            </a:r>
            <a:r>
              <a:rPr lang="en-US" b="1" dirty="0">
                <a:latin typeface="Times New Roman"/>
                <a:cs typeface="Times New Roman"/>
              </a:rPr>
              <a:t>Bitcoin.</a:t>
            </a:r>
            <a:endParaRPr lang="en-US" dirty="0">
              <a:latin typeface="Times New Roman"/>
              <a:cs typeface="Times New Roman"/>
            </a:endParaRPr>
          </a:p>
          <a:p>
            <a:pPr>
              <a:lnSpc>
                <a:spcPct val="100000"/>
              </a:lnSpc>
              <a:spcBef>
                <a:spcPts val="40"/>
              </a:spcBef>
            </a:pPr>
            <a:endParaRPr lang="en-US" sz="2400" dirty="0">
              <a:latin typeface="Times New Roman"/>
              <a:cs typeface="Times New Roman"/>
            </a:endParaRPr>
          </a:p>
          <a:p>
            <a:pPr marL="12700">
              <a:lnSpc>
                <a:spcPct val="100000"/>
              </a:lnSpc>
            </a:pPr>
            <a:r>
              <a:rPr lang="en-US" b="1" spc="-5" dirty="0">
                <a:latin typeface="Times New Roman"/>
                <a:cs typeface="Times New Roman"/>
              </a:rPr>
              <a:t>FEATURES</a:t>
            </a:r>
            <a:endParaRPr lang="en-US" dirty="0">
              <a:latin typeface="Times New Roman"/>
              <a:cs typeface="Times New Roman"/>
            </a:endParaRPr>
          </a:p>
          <a:p>
            <a:pPr marL="469900" indent="-229235">
              <a:lnSpc>
                <a:spcPct val="100000"/>
              </a:lnSpc>
              <a:spcBef>
                <a:spcPts val="820"/>
              </a:spcBef>
              <a:buChar char="–"/>
              <a:tabLst>
                <a:tab pos="469900" algn="l"/>
                <a:tab pos="470534" algn="l"/>
              </a:tabLst>
            </a:pPr>
            <a:r>
              <a:rPr lang="en-US" spc="-10" dirty="0">
                <a:latin typeface="Times New Roman"/>
                <a:cs typeface="Times New Roman"/>
              </a:rPr>
              <a:t>Immutable </a:t>
            </a:r>
            <a:r>
              <a:rPr lang="en-US" spc="-5" dirty="0">
                <a:latin typeface="Times New Roman"/>
                <a:cs typeface="Times New Roman"/>
              </a:rPr>
              <a:t>and </a:t>
            </a:r>
            <a:r>
              <a:rPr lang="en-US" dirty="0">
                <a:latin typeface="Times New Roman"/>
                <a:cs typeface="Times New Roman"/>
              </a:rPr>
              <a:t>tamper-proof </a:t>
            </a:r>
            <a:r>
              <a:rPr lang="en-US" spc="5" dirty="0">
                <a:latin typeface="Times New Roman"/>
                <a:cs typeface="Times New Roman"/>
              </a:rPr>
              <a:t>data </a:t>
            </a:r>
            <a:r>
              <a:rPr lang="en-US" spc="-5" dirty="0">
                <a:latin typeface="Times New Roman"/>
                <a:cs typeface="Times New Roman"/>
              </a:rPr>
              <a:t>store</a:t>
            </a:r>
            <a:endParaRPr lang="en-US" dirty="0">
              <a:latin typeface="Times New Roman"/>
              <a:cs typeface="Times New Roman"/>
            </a:endParaRPr>
          </a:p>
          <a:p>
            <a:pPr>
              <a:lnSpc>
                <a:spcPct val="100000"/>
              </a:lnSpc>
              <a:spcBef>
                <a:spcPts val="15"/>
              </a:spcBef>
              <a:buFont typeface="Times New Roman"/>
              <a:buChar char="–"/>
            </a:pPr>
            <a:endParaRPr lang="en-US" sz="2400" dirty="0">
              <a:latin typeface="Times New Roman"/>
              <a:cs typeface="Times New Roman"/>
            </a:endParaRPr>
          </a:p>
          <a:p>
            <a:pPr marL="469900" indent="-229235">
              <a:lnSpc>
                <a:spcPct val="100000"/>
              </a:lnSpc>
              <a:buChar char="–"/>
              <a:tabLst>
                <a:tab pos="469900" algn="l"/>
                <a:tab pos="470534" algn="l"/>
              </a:tabLst>
            </a:pPr>
            <a:r>
              <a:rPr lang="en-US" spc="-5" dirty="0">
                <a:latin typeface="Times New Roman"/>
                <a:cs typeface="Times New Roman"/>
              </a:rPr>
              <a:t>Sequential Chain with Cryptographic</a:t>
            </a:r>
            <a:r>
              <a:rPr lang="en-US" dirty="0">
                <a:latin typeface="Times New Roman"/>
                <a:cs typeface="Times New Roman"/>
              </a:rPr>
              <a:t> </a:t>
            </a:r>
            <a:r>
              <a:rPr lang="en-US" spc="-5" dirty="0">
                <a:latin typeface="Times New Roman"/>
                <a:cs typeface="Times New Roman"/>
              </a:rPr>
              <a:t>hashing</a:t>
            </a:r>
            <a:endParaRPr lang="en-US" dirty="0">
              <a:latin typeface="Times New Roman"/>
              <a:cs typeface="Times New Roman"/>
            </a:endParaRPr>
          </a:p>
          <a:p>
            <a:pPr>
              <a:lnSpc>
                <a:spcPct val="100000"/>
              </a:lnSpc>
              <a:spcBef>
                <a:spcPts val="40"/>
              </a:spcBef>
              <a:buFont typeface="Times New Roman"/>
              <a:buChar char="–"/>
            </a:pPr>
            <a:endParaRPr lang="en-US" sz="2400" dirty="0">
              <a:latin typeface="Times New Roman"/>
              <a:cs typeface="Times New Roman"/>
            </a:endParaRPr>
          </a:p>
          <a:p>
            <a:pPr marL="469900" indent="-229235">
              <a:lnSpc>
                <a:spcPct val="100000"/>
              </a:lnSpc>
              <a:buChar char="–"/>
              <a:tabLst>
                <a:tab pos="469900" algn="l"/>
                <a:tab pos="470534" algn="l"/>
              </a:tabLst>
            </a:pPr>
            <a:r>
              <a:rPr lang="en-US" spc="-5" dirty="0">
                <a:latin typeface="Times New Roman"/>
                <a:cs typeface="Times New Roman"/>
              </a:rPr>
              <a:t>Trust-free Consensus-based</a:t>
            </a:r>
            <a:r>
              <a:rPr lang="en-US" spc="15" dirty="0">
                <a:latin typeface="Times New Roman"/>
                <a:cs typeface="Times New Roman"/>
              </a:rPr>
              <a:t> </a:t>
            </a:r>
            <a:r>
              <a:rPr lang="en-US" spc="-5" dirty="0">
                <a:latin typeface="Times New Roman"/>
                <a:cs typeface="Times New Roman"/>
              </a:rPr>
              <a:t>transactions</a:t>
            </a:r>
            <a:endParaRPr lang="en-US" dirty="0">
              <a:latin typeface="Times New Roman"/>
              <a:cs typeface="Times New Roman"/>
            </a:endParaRPr>
          </a:p>
          <a:p>
            <a:pPr>
              <a:lnSpc>
                <a:spcPct val="100000"/>
              </a:lnSpc>
              <a:spcBef>
                <a:spcPts val="20"/>
              </a:spcBef>
              <a:buFont typeface="Times New Roman"/>
              <a:buChar char="–"/>
            </a:pPr>
            <a:endParaRPr lang="en-US" sz="2400" dirty="0">
              <a:latin typeface="Times New Roman"/>
              <a:cs typeface="Times New Roman"/>
            </a:endParaRPr>
          </a:p>
          <a:p>
            <a:pPr marL="469900" indent="-229235">
              <a:lnSpc>
                <a:spcPct val="100000"/>
              </a:lnSpc>
              <a:buChar char="–"/>
              <a:tabLst>
                <a:tab pos="469900" algn="l"/>
                <a:tab pos="470534" algn="l"/>
              </a:tabLst>
            </a:pPr>
            <a:r>
              <a:rPr lang="en-US" spc="-5" dirty="0">
                <a:latin typeface="Times New Roman"/>
                <a:cs typeface="Times New Roman"/>
              </a:rPr>
              <a:t>Decentralized </a:t>
            </a:r>
            <a:r>
              <a:rPr lang="en-US" dirty="0">
                <a:latin typeface="Times New Roman"/>
                <a:cs typeface="Times New Roman"/>
              </a:rPr>
              <a:t>peer-to-peer</a:t>
            </a:r>
            <a:r>
              <a:rPr lang="en-US" spc="25" dirty="0">
                <a:latin typeface="Times New Roman"/>
                <a:cs typeface="Times New Roman"/>
              </a:rPr>
              <a:t> </a:t>
            </a:r>
            <a:r>
              <a:rPr lang="en-US" spc="-5" dirty="0">
                <a:latin typeface="Times New Roman"/>
                <a:cs typeface="Times New Roman"/>
              </a:rPr>
              <a:t>network</a:t>
            </a:r>
            <a:endParaRPr lang="en-US" dirty="0">
              <a:latin typeface="Times New Roman"/>
              <a:cs typeface="Times New Roman"/>
            </a:endParaRPr>
          </a:p>
          <a:p>
            <a:pPr marL="12700" marR="3674110" indent="228600">
              <a:lnSpc>
                <a:spcPct val="185000"/>
              </a:lnSpc>
              <a:buChar char="–"/>
              <a:tabLst>
                <a:tab pos="469900" algn="l"/>
                <a:tab pos="470534" algn="l"/>
              </a:tabLst>
            </a:pPr>
            <a:r>
              <a:rPr lang="en-US" spc="-5" dirty="0">
                <a:latin typeface="Times New Roman"/>
                <a:cs typeface="Times New Roman"/>
              </a:rPr>
              <a:t>Distributed </a:t>
            </a:r>
            <a:r>
              <a:rPr lang="en-US" spc="-10" dirty="0">
                <a:latin typeface="Times New Roman"/>
                <a:cs typeface="Times New Roman"/>
              </a:rPr>
              <a:t>shared ledger  What </a:t>
            </a:r>
            <a:r>
              <a:rPr lang="en-US" spc="-30" dirty="0">
                <a:latin typeface="Times New Roman"/>
                <a:cs typeface="Times New Roman"/>
              </a:rPr>
              <a:t>is</a:t>
            </a:r>
            <a:r>
              <a:rPr lang="en-US" spc="60" dirty="0">
                <a:latin typeface="Times New Roman"/>
                <a:cs typeface="Times New Roman"/>
              </a:rPr>
              <a:t> </a:t>
            </a:r>
            <a:r>
              <a:rPr lang="en-US" spc="-5" dirty="0" err="1">
                <a:latin typeface="Times New Roman"/>
                <a:cs typeface="Times New Roman"/>
              </a:rPr>
              <a:t>Blockchain</a:t>
            </a:r>
            <a:r>
              <a:rPr lang="en-US" spc="-5" dirty="0">
                <a:latin typeface="Times New Roman"/>
                <a:cs typeface="Times New Roman"/>
              </a:rPr>
              <a:t>?</a:t>
            </a:r>
            <a:endParaRPr lang="en-US" dirty="0">
              <a:latin typeface="Times New Roman"/>
              <a:cs typeface="Times New Roman"/>
            </a:endParaRPr>
          </a:p>
          <a:p>
            <a:pPr marL="12700" marR="96520">
              <a:lnSpc>
                <a:spcPct val="103299"/>
              </a:lnSpc>
              <a:spcBef>
                <a:spcPts val="815"/>
              </a:spcBef>
            </a:pPr>
            <a:r>
              <a:rPr lang="en-US" spc="-5" dirty="0">
                <a:latin typeface="Times New Roman"/>
                <a:cs typeface="Times New Roman"/>
              </a:rPr>
              <a:t>A </a:t>
            </a:r>
            <a:r>
              <a:rPr lang="en-US" spc="-10" dirty="0" err="1">
                <a:latin typeface="Times New Roman"/>
                <a:cs typeface="Times New Roman"/>
              </a:rPr>
              <a:t>blockchain</a:t>
            </a:r>
            <a:r>
              <a:rPr lang="en-US" spc="-10" dirty="0">
                <a:latin typeface="Times New Roman"/>
                <a:cs typeface="Times New Roman"/>
              </a:rPr>
              <a:t> </a:t>
            </a:r>
            <a:r>
              <a:rPr lang="en-US" spc="-15" dirty="0">
                <a:latin typeface="Times New Roman"/>
                <a:cs typeface="Times New Roman"/>
              </a:rPr>
              <a:t>is </a:t>
            </a:r>
            <a:r>
              <a:rPr lang="en-US" dirty="0">
                <a:latin typeface="Times New Roman"/>
                <a:cs typeface="Times New Roman"/>
              </a:rPr>
              <a:t>a </a:t>
            </a:r>
            <a:r>
              <a:rPr lang="en-US" spc="-5" dirty="0">
                <a:latin typeface="Times New Roman"/>
                <a:cs typeface="Times New Roman"/>
              </a:rPr>
              <a:t>decentralized, distributed </a:t>
            </a:r>
            <a:r>
              <a:rPr lang="en-US" spc="-10" dirty="0">
                <a:latin typeface="Times New Roman"/>
                <a:cs typeface="Times New Roman"/>
              </a:rPr>
              <a:t>public ledger </a:t>
            </a:r>
            <a:r>
              <a:rPr lang="en-US" spc="-5" dirty="0">
                <a:latin typeface="Times New Roman"/>
                <a:cs typeface="Times New Roman"/>
              </a:rPr>
              <a:t>where all transactions </a:t>
            </a:r>
            <a:r>
              <a:rPr lang="en-US" dirty="0">
                <a:latin typeface="Times New Roman"/>
                <a:cs typeface="Times New Roman"/>
              </a:rPr>
              <a:t>are </a:t>
            </a:r>
            <a:r>
              <a:rPr lang="en-US" spc="-5" dirty="0">
                <a:latin typeface="Times New Roman"/>
                <a:cs typeface="Times New Roman"/>
              </a:rPr>
              <a:t>verified  </a:t>
            </a:r>
            <a:r>
              <a:rPr lang="en-US" spc="-10" dirty="0">
                <a:latin typeface="Times New Roman"/>
                <a:cs typeface="Times New Roman"/>
              </a:rPr>
              <a:t>and</a:t>
            </a:r>
            <a:r>
              <a:rPr lang="en-US" spc="5" dirty="0">
                <a:latin typeface="Times New Roman"/>
                <a:cs typeface="Times New Roman"/>
              </a:rPr>
              <a:t> </a:t>
            </a:r>
            <a:r>
              <a:rPr lang="en-US" dirty="0">
                <a:latin typeface="Times New Roman"/>
                <a:cs typeface="Times New Roman"/>
              </a:rPr>
              <a:t>recorded.</a:t>
            </a:r>
          </a:p>
          <a:p>
            <a:pPr marL="12700">
              <a:lnSpc>
                <a:spcPct val="100000"/>
              </a:lnSpc>
              <a:spcBef>
                <a:spcPts val="840"/>
              </a:spcBef>
            </a:pPr>
            <a:r>
              <a:rPr lang="en-US" spc="-5" dirty="0" err="1">
                <a:latin typeface="Times New Roman"/>
                <a:cs typeface="Times New Roman"/>
              </a:rPr>
              <a:t>Blockchain</a:t>
            </a:r>
            <a:r>
              <a:rPr lang="en-US" spc="-5" dirty="0">
                <a:latin typeface="Times New Roman"/>
                <a:cs typeface="Times New Roman"/>
              </a:rPr>
              <a:t> </a:t>
            </a:r>
            <a:r>
              <a:rPr lang="en-US" spc="-15" dirty="0">
                <a:latin typeface="Times New Roman"/>
                <a:cs typeface="Times New Roman"/>
              </a:rPr>
              <a:t>is </a:t>
            </a:r>
            <a:r>
              <a:rPr lang="en-US" dirty="0">
                <a:latin typeface="Times New Roman"/>
                <a:cs typeface="Times New Roman"/>
              </a:rPr>
              <a:t>a system </a:t>
            </a:r>
            <a:r>
              <a:rPr lang="en-US" spc="-5" dirty="0">
                <a:latin typeface="Times New Roman"/>
                <a:cs typeface="Times New Roman"/>
              </a:rPr>
              <a:t>comprised</a:t>
            </a:r>
            <a:r>
              <a:rPr lang="en-US" spc="5" dirty="0">
                <a:latin typeface="Times New Roman"/>
                <a:cs typeface="Times New Roman"/>
              </a:rPr>
              <a:t> </a:t>
            </a:r>
            <a:r>
              <a:rPr lang="en-US" spc="-5" dirty="0">
                <a:latin typeface="Times New Roman"/>
                <a:cs typeface="Times New Roman"/>
              </a:rPr>
              <a:t>of..</a:t>
            </a:r>
            <a:endParaRPr lang="en-US" dirty="0">
              <a:latin typeface="Times New Roman"/>
              <a:cs typeface="Times New Roman"/>
            </a:endParaRPr>
          </a:p>
          <a:p>
            <a:pPr marL="469900" marR="3772535">
              <a:lnSpc>
                <a:spcPct val="158800"/>
              </a:lnSpc>
              <a:spcBef>
                <a:spcPts val="20"/>
              </a:spcBef>
            </a:pPr>
            <a:r>
              <a:rPr lang="en-US" spc="-5" dirty="0">
                <a:latin typeface="Times New Roman"/>
                <a:cs typeface="Times New Roman"/>
              </a:rPr>
              <a:t>Transactions  </a:t>
            </a:r>
            <a:r>
              <a:rPr lang="en-US" spc="-10" dirty="0">
                <a:latin typeface="Times New Roman"/>
                <a:cs typeface="Times New Roman"/>
              </a:rPr>
              <a:t>Immutable </a:t>
            </a:r>
            <a:r>
              <a:rPr lang="en-US" spc="-5" dirty="0">
                <a:latin typeface="Times New Roman"/>
                <a:cs typeface="Times New Roman"/>
              </a:rPr>
              <a:t>ledgers  Decentralized peers  Encryption processes  Consensus</a:t>
            </a:r>
            <a:r>
              <a:rPr lang="en-US" spc="-35" dirty="0">
                <a:latin typeface="Times New Roman"/>
                <a:cs typeface="Times New Roman"/>
              </a:rPr>
              <a:t> </a:t>
            </a:r>
            <a:r>
              <a:rPr lang="en-US" spc="-10" dirty="0">
                <a:latin typeface="Times New Roman"/>
                <a:cs typeface="Times New Roman"/>
              </a:rPr>
              <a:t>mechanisms</a:t>
            </a:r>
            <a:endParaRPr lang="en-US" dirty="0">
              <a:latin typeface="Times New Roman"/>
              <a:cs typeface="Times New Roman"/>
            </a:endParaRPr>
          </a:p>
          <a:p>
            <a:pPr marL="509270">
              <a:lnSpc>
                <a:spcPct val="100000"/>
              </a:lnSpc>
              <a:spcBef>
                <a:spcPts val="865"/>
              </a:spcBef>
            </a:pPr>
            <a:r>
              <a:rPr lang="en-US" spc="-5" dirty="0">
                <a:latin typeface="Times New Roman"/>
                <a:cs typeface="Times New Roman"/>
              </a:rPr>
              <a:t>Optional </a:t>
            </a:r>
            <a:r>
              <a:rPr lang="en-US" dirty="0">
                <a:latin typeface="Times New Roman"/>
                <a:cs typeface="Times New Roman"/>
              </a:rPr>
              <a:t>Smart </a:t>
            </a:r>
            <a:r>
              <a:rPr lang="en-US" spc="-5" dirty="0">
                <a:latin typeface="Times New Roman"/>
                <a:cs typeface="Times New Roman"/>
              </a:rPr>
              <a:t>Contracts</a:t>
            </a:r>
            <a:endParaRPr lang="en-US" dirty="0">
              <a:latin typeface="Times New Roman"/>
              <a:cs typeface="Times New Roman"/>
            </a:endParaRPr>
          </a:p>
          <a:p>
            <a:endParaRPr lang="en-US" dirty="0"/>
          </a:p>
        </p:txBody>
      </p:sp>
      <p:sp>
        <p:nvSpPr>
          <p:cNvPr id="4" name="Date Placeholder 3"/>
          <p:cNvSpPr>
            <a:spLocks noGrp="1"/>
          </p:cNvSpPr>
          <p:nvPr>
            <p:ph type="dt" sz="half" idx="10"/>
          </p:nvPr>
        </p:nvSpPr>
        <p:spPr/>
        <p:txBody>
          <a:bodyPr/>
          <a:lstStyle/>
          <a:p>
            <a:fld id="{C187EEF2-966D-FE46-8E43-39AEC16D4CDC}"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Introduction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3568796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12700">
              <a:lnSpc>
                <a:spcPct val="100000"/>
              </a:lnSpc>
              <a:spcBef>
                <a:spcPts val="915"/>
              </a:spcBef>
            </a:pPr>
            <a:r>
              <a:rPr lang="en-US" sz="1200" b="1" spc="-10" dirty="0">
                <a:latin typeface="Times New Roman"/>
                <a:cs typeface="Times New Roman"/>
              </a:rPr>
              <a:t>Immutable</a:t>
            </a:r>
            <a:endParaRPr lang="en-US" sz="1200" dirty="0">
              <a:latin typeface="Times New Roman"/>
              <a:cs typeface="Times New Roman"/>
            </a:endParaRPr>
          </a:p>
          <a:p>
            <a:pPr marL="12700">
              <a:lnSpc>
                <a:spcPct val="100000"/>
              </a:lnSpc>
              <a:spcBef>
                <a:spcPts val="815"/>
              </a:spcBef>
            </a:pPr>
            <a:r>
              <a:rPr lang="en-US" sz="1200" spc="-5" dirty="0">
                <a:latin typeface="Times New Roman"/>
                <a:cs typeface="Times New Roman"/>
              </a:rPr>
              <a:t>As with existing databases, </a:t>
            </a:r>
            <a:r>
              <a:rPr lang="en-US" sz="1200" spc="-5" dirty="0" err="1">
                <a:latin typeface="Times New Roman"/>
                <a:cs typeface="Times New Roman"/>
              </a:rPr>
              <a:t>Blockchain</a:t>
            </a:r>
            <a:r>
              <a:rPr lang="en-US" sz="1200" spc="-5" dirty="0">
                <a:latin typeface="Times New Roman"/>
                <a:cs typeface="Times New Roman"/>
              </a:rPr>
              <a:t> retains </a:t>
            </a:r>
            <a:r>
              <a:rPr lang="en-US" sz="1200" spc="5" dirty="0">
                <a:latin typeface="Times New Roman"/>
                <a:cs typeface="Times New Roman"/>
              </a:rPr>
              <a:t>data </a:t>
            </a:r>
            <a:r>
              <a:rPr lang="en-US" sz="1200" spc="-10" dirty="0">
                <a:latin typeface="Times New Roman"/>
                <a:cs typeface="Times New Roman"/>
              </a:rPr>
              <a:t>via</a:t>
            </a:r>
            <a:r>
              <a:rPr lang="en-US" sz="1200" spc="30" dirty="0">
                <a:latin typeface="Times New Roman"/>
                <a:cs typeface="Times New Roman"/>
              </a:rPr>
              <a:t> </a:t>
            </a:r>
            <a:r>
              <a:rPr lang="en-US" sz="1200" spc="-5" dirty="0">
                <a:latin typeface="Times New Roman"/>
                <a:cs typeface="Times New Roman"/>
              </a:rPr>
              <a:t>transactions.</a:t>
            </a:r>
            <a:endParaRPr lang="en-US" sz="1200" dirty="0">
              <a:latin typeface="Times New Roman"/>
              <a:cs typeface="Times New Roman"/>
            </a:endParaRPr>
          </a:p>
          <a:p>
            <a:pPr marL="12700" marR="5080">
              <a:lnSpc>
                <a:spcPct val="103299"/>
              </a:lnSpc>
              <a:spcBef>
                <a:spcPts val="815"/>
              </a:spcBef>
            </a:pPr>
            <a:endParaRPr lang="en-US" sz="1200" spc="-10" dirty="0">
              <a:latin typeface="Times New Roman"/>
              <a:cs typeface="Times New Roman"/>
            </a:endParaRPr>
          </a:p>
          <a:p>
            <a:pPr marL="12700" marR="5080">
              <a:lnSpc>
                <a:spcPct val="103299"/>
              </a:lnSpc>
              <a:spcBef>
                <a:spcPts val="815"/>
              </a:spcBef>
            </a:pPr>
            <a:endParaRPr lang="en-US" sz="1200" spc="-10" dirty="0">
              <a:latin typeface="Times New Roman"/>
              <a:cs typeface="Times New Roman"/>
            </a:endParaRPr>
          </a:p>
          <a:p>
            <a:pPr marL="12700" marR="5080">
              <a:lnSpc>
                <a:spcPct val="103299"/>
              </a:lnSpc>
              <a:spcBef>
                <a:spcPts val="815"/>
              </a:spcBef>
            </a:pPr>
            <a:endParaRPr lang="en-US" sz="1200" spc="-10" dirty="0">
              <a:latin typeface="Times New Roman"/>
              <a:cs typeface="Times New Roman"/>
            </a:endParaRPr>
          </a:p>
          <a:p>
            <a:pPr marL="12700" marR="5080">
              <a:lnSpc>
                <a:spcPct val="103299"/>
              </a:lnSpc>
              <a:spcBef>
                <a:spcPts val="815"/>
              </a:spcBef>
            </a:pPr>
            <a:endParaRPr lang="en-US" sz="1200" spc="-10" dirty="0">
              <a:latin typeface="Times New Roman"/>
              <a:cs typeface="Times New Roman"/>
            </a:endParaRPr>
          </a:p>
          <a:p>
            <a:pPr marL="12700" marR="5080">
              <a:lnSpc>
                <a:spcPct val="103299"/>
              </a:lnSpc>
              <a:spcBef>
                <a:spcPts val="815"/>
              </a:spcBef>
            </a:pPr>
            <a:endParaRPr lang="en-US" sz="1200" spc="-10" dirty="0">
              <a:latin typeface="Times New Roman"/>
              <a:cs typeface="Times New Roman"/>
            </a:endParaRPr>
          </a:p>
          <a:p>
            <a:pPr marL="12700" marR="5080">
              <a:lnSpc>
                <a:spcPct val="103299"/>
              </a:lnSpc>
              <a:spcBef>
                <a:spcPts val="815"/>
              </a:spcBef>
            </a:pPr>
            <a:endParaRPr lang="en-US" sz="1200" spc="-10" dirty="0">
              <a:latin typeface="Times New Roman"/>
              <a:cs typeface="Times New Roman"/>
            </a:endParaRPr>
          </a:p>
          <a:p>
            <a:pPr marL="12700" marR="5080">
              <a:lnSpc>
                <a:spcPct val="103299"/>
              </a:lnSpc>
              <a:spcBef>
                <a:spcPts val="815"/>
              </a:spcBef>
            </a:pPr>
            <a:endParaRPr lang="en-US" sz="1200" spc="-10" dirty="0">
              <a:latin typeface="Times New Roman"/>
              <a:cs typeface="Times New Roman"/>
            </a:endParaRPr>
          </a:p>
          <a:p>
            <a:pPr marL="12700" marR="5080">
              <a:lnSpc>
                <a:spcPct val="103299"/>
              </a:lnSpc>
              <a:spcBef>
                <a:spcPts val="815"/>
              </a:spcBef>
            </a:pPr>
            <a:endParaRPr lang="en-US" sz="1200" spc="-10" dirty="0">
              <a:latin typeface="Times New Roman"/>
              <a:cs typeface="Times New Roman"/>
            </a:endParaRPr>
          </a:p>
          <a:p>
            <a:pPr marL="12700" marR="5080">
              <a:lnSpc>
                <a:spcPct val="103299"/>
              </a:lnSpc>
              <a:spcBef>
                <a:spcPts val="815"/>
              </a:spcBef>
            </a:pPr>
            <a:r>
              <a:rPr lang="en-US" sz="1200" spc="-10" dirty="0">
                <a:latin typeface="Times New Roman"/>
                <a:cs typeface="Times New Roman"/>
              </a:rPr>
              <a:t>The </a:t>
            </a:r>
            <a:r>
              <a:rPr lang="en-US" sz="1200" spc="-5" dirty="0">
                <a:latin typeface="Times New Roman"/>
                <a:cs typeface="Times New Roman"/>
              </a:rPr>
              <a:t>difference </a:t>
            </a:r>
            <a:r>
              <a:rPr lang="en-US" sz="1200" spc="-15" dirty="0">
                <a:latin typeface="Times New Roman"/>
                <a:cs typeface="Times New Roman"/>
              </a:rPr>
              <a:t>is </a:t>
            </a:r>
            <a:r>
              <a:rPr lang="en-US" sz="1200" spc="-5" dirty="0">
                <a:latin typeface="Times New Roman"/>
                <a:cs typeface="Times New Roman"/>
              </a:rPr>
              <a:t>that once written </a:t>
            </a:r>
            <a:r>
              <a:rPr lang="en-US" sz="1200" dirty="0">
                <a:latin typeface="Times New Roman"/>
                <a:cs typeface="Times New Roman"/>
              </a:rPr>
              <a:t>to the </a:t>
            </a:r>
            <a:r>
              <a:rPr lang="en-US" sz="1200" spc="-15" dirty="0">
                <a:latin typeface="Times New Roman"/>
                <a:cs typeface="Times New Roman"/>
              </a:rPr>
              <a:t>chain, </a:t>
            </a:r>
            <a:r>
              <a:rPr lang="en-US" sz="1200" dirty="0">
                <a:latin typeface="Times New Roman"/>
                <a:cs typeface="Times New Roman"/>
              </a:rPr>
              <a:t>the </a:t>
            </a:r>
            <a:r>
              <a:rPr lang="en-US" sz="1200" spc="-10" dirty="0">
                <a:latin typeface="Times New Roman"/>
                <a:cs typeface="Times New Roman"/>
              </a:rPr>
              <a:t>blocks </a:t>
            </a:r>
            <a:r>
              <a:rPr lang="en-US" sz="1200" dirty="0">
                <a:latin typeface="Times New Roman"/>
                <a:cs typeface="Times New Roman"/>
              </a:rPr>
              <a:t>can be </a:t>
            </a:r>
            <a:r>
              <a:rPr lang="en-US" sz="1200" spc="-5" dirty="0">
                <a:latin typeface="Times New Roman"/>
                <a:cs typeface="Times New Roman"/>
              </a:rPr>
              <a:t>changed, </a:t>
            </a:r>
            <a:r>
              <a:rPr lang="en-US" sz="1200" spc="-10" dirty="0">
                <a:latin typeface="Times New Roman"/>
                <a:cs typeface="Times New Roman"/>
              </a:rPr>
              <a:t>but </a:t>
            </a:r>
            <a:r>
              <a:rPr lang="en-US" sz="1200" spc="-25" dirty="0">
                <a:latin typeface="Times New Roman"/>
                <a:cs typeface="Times New Roman"/>
              </a:rPr>
              <a:t>it </a:t>
            </a:r>
            <a:r>
              <a:rPr lang="en-US" sz="1200" spc="-15" dirty="0">
                <a:latin typeface="Times New Roman"/>
                <a:cs typeface="Times New Roman"/>
              </a:rPr>
              <a:t>is </a:t>
            </a:r>
            <a:r>
              <a:rPr lang="en-US" sz="1200" spc="-5" dirty="0">
                <a:latin typeface="Times New Roman"/>
                <a:cs typeface="Times New Roman"/>
              </a:rPr>
              <a:t>extremely  </a:t>
            </a:r>
            <a:r>
              <a:rPr lang="en-US" sz="1200" spc="-10" dirty="0">
                <a:latin typeface="Times New Roman"/>
                <a:cs typeface="Times New Roman"/>
              </a:rPr>
              <a:t>difficult </a:t>
            </a:r>
            <a:r>
              <a:rPr lang="en-US" sz="1200" dirty="0">
                <a:latin typeface="Times New Roman"/>
                <a:cs typeface="Times New Roman"/>
              </a:rPr>
              <a:t>to </a:t>
            </a:r>
            <a:r>
              <a:rPr lang="en-US" sz="1200" spc="-15" dirty="0">
                <a:latin typeface="Times New Roman"/>
                <a:cs typeface="Times New Roman"/>
              </a:rPr>
              <a:t>do </a:t>
            </a:r>
            <a:r>
              <a:rPr lang="en-US" sz="1200" spc="-10" dirty="0">
                <a:latin typeface="Times New Roman"/>
                <a:cs typeface="Times New Roman"/>
              </a:rPr>
              <a:t>so. Requiring </a:t>
            </a:r>
            <a:r>
              <a:rPr lang="en-US" sz="1200" dirty="0">
                <a:latin typeface="Times New Roman"/>
                <a:cs typeface="Times New Roman"/>
              </a:rPr>
              <a:t>rework </a:t>
            </a:r>
            <a:r>
              <a:rPr lang="en-US" sz="1200" spc="10" dirty="0">
                <a:latin typeface="Times New Roman"/>
                <a:cs typeface="Times New Roman"/>
              </a:rPr>
              <a:t>on </a:t>
            </a:r>
            <a:r>
              <a:rPr lang="en-US" sz="1200" spc="-5" dirty="0">
                <a:latin typeface="Times New Roman"/>
                <a:cs typeface="Times New Roman"/>
              </a:rPr>
              <a:t>all subsequent </a:t>
            </a:r>
            <a:r>
              <a:rPr lang="en-US" sz="1200" spc="-10" dirty="0">
                <a:latin typeface="Times New Roman"/>
                <a:cs typeface="Times New Roman"/>
              </a:rPr>
              <a:t>blocks </a:t>
            </a:r>
            <a:r>
              <a:rPr lang="en-US" sz="1200" spc="-5" dirty="0">
                <a:latin typeface="Times New Roman"/>
                <a:cs typeface="Times New Roman"/>
              </a:rPr>
              <a:t>and consensus </a:t>
            </a:r>
            <a:r>
              <a:rPr lang="en-US" sz="1200" spc="10" dirty="0">
                <a:latin typeface="Times New Roman"/>
                <a:cs typeface="Times New Roman"/>
              </a:rPr>
              <a:t>of</a:t>
            </a:r>
            <a:r>
              <a:rPr lang="en-US" sz="1200" spc="140" dirty="0">
                <a:latin typeface="Times New Roman"/>
                <a:cs typeface="Times New Roman"/>
              </a:rPr>
              <a:t> </a:t>
            </a:r>
            <a:r>
              <a:rPr lang="en-US" sz="1200" dirty="0">
                <a:latin typeface="Times New Roman"/>
                <a:cs typeface="Times New Roman"/>
              </a:rPr>
              <a:t>each.</a:t>
            </a:r>
          </a:p>
          <a:p>
            <a:pPr marL="12700">
              <a:lnSpc>
                <a:spcPct val="100000"/>
              </a:lnSpc>
              <a:spcBef>
                <a:spcPts val="844"/>
              </a:spcBef>
            </a:pPr>
            <a:r>
              <a:rPr lang="en-US" sz="1200" spc="-10" dirty="0">
                <a:latin typeface="Times New Roman"/>
                <a:cs typeface="Times New Roman"/>
              </a:rPr>
              <a:t>The </a:t>
            </a:r>
            <a:r>
              <a:rPr lang="en-US" sz="1200" spc="-5" dirty="0">
                <a:latin typeface="Times New Roman"/>
                <a:cs typeface="Times New Roman"/>
              </a:rPr>
              <a:t>transaction </a:t>
            </a:r>
            <a:r>
              <a:rPr lang="en-US" sz="1200" spc="-25" dirty="0">
                <a:latin typeface="Times New Roman"/>
                <a:cs typeface="Times New Roman"/>
              </a:rPr>
              <a:t>is, </a:t>
            </a:r>
            <a:r>
              <a:rPr lang="en-US" sz="1200" spc="-10" dirty="0">
                <a:latin typeface="Times New Roman"/>
                <a:cs typeface="Times New Roman"/>
              </a:rPr>
              <a:t>immutable, </a:t>
            </a:r>
            <a:r>
              <a:rPr lang="en-US" sz="1200" spc="10" dirty="0">
                <a:latin typeface="Times New Roman"/>
                <a:cs typeface="Times New Roman"/>
              </a:rPr>
              <a:t>or</a:t>
            </a:r>
            <a:r>
              <a:rPr lang="en-US" sz="1200" spc="125" dirty="0">
                <a:latin typeface="Times New Roman"/>
                <a:cs typeface="Times New Roman"/>
              </a:rPr>
              <a:t> </a:t>
            </a:r>
            <a:r>
              <a:rPr lang="en-US" sz="1200" spc="-10" dirty="0">
                <a:latin typeface="Times New Roman"/>
                <a:cs typeface="Times New Roman"/>
              </a:rPr>
              <a:t>indelible</a:t>
            </a:r>
            <a:endParaRPr lang="en-US" sz="1200" dirty="0">
              <a:latin typeface="Times New Roman"/>
              <a:cs typeface="Times New Roman"/>
            </a:endParaRPr>
          </a:p>
          <a:p>
            <a:pPr marL="12700">
              <a:lnSpc>
                <a:spcPct val="100000"/>
              </a:lnSpc>
              <a:spcBef>
                <a:spcPts val="840"/>
              </a:spcBef>
            </a:pPr>
            <a:r>
              <a:rPr lang="en-US" sz="1200" dirty="0">
                <a:latin typeface="Times New Roman"/>
                <a:cs typeface="Times New Roman"/>
              </a:rPr>
              <a:t>In DBA </a:t>
            </a:r>
            <a:r>
              <a:rPr lang="en-US" sz="1200" spc="-10" dirty="0">
                <a:latin typeface="Times New Roman"/>
                <a:cs typeface="Times New Roman"/>
              </a:rPr>
              <a:t>terms, </a:t>
            </a:r>
            <a:r>
              <a:rPr lang="en-US" sz="1200" spc="-5" dirty="0" err="1">
                <a:latin typeface="Times New Roman"/>
                <a:cs typeface="Times New Roman"/>
              </a:rPr>
              <a:t>Blockchains</a:t>
            </a:r>
            <a:r>
              <a:rPr lang="en-US" sz="1200" spc="-5" dirty="0">
                <a:latin typeface="Times New Roman"/>
                <a:cs typeface="Times New Roman"/>
              </a:rPr>
              <a:t> </a:t>
            </a:r>
            <a:r>
              <a:rPr lang="en-US" sz="1200" dirty="0">
                <a:latin typeface="Times New Roman"/>
                <a:cs typeface="Times New Roman"/>
              </a:rPr>
              <a:t>are </a:t>
            </a:r>
            <a:r>
              <a:rPr lang="en-US" sz="1200" spc="-5" dirty="0">
                <a:latin typeface="Times New Roman"/>
                <a:cs typeface="Times New Roman"/>
              </a:rPr>
              <a:t>Write </a:t>
            </a:r>
            <a:r>
              <a:rPr lang="en-US" sz="1200" spc="-10" dirty="0">
                <a:latin typeface="Times New Roman"/>
                <a:cs typeface="Times New Roman"/>
              </a:rPr>
              <a:t>and </a:t>
            </a:r>
            <a:r>
              <a:rPr lang="en-US" sz="1200" spc="-5" dirty="0">
                <a:latin typeface="Times New Roman"/>
                <a:cs typeface="Times New Roman"/>
              </a:rPr>
              <a:t>Read</a:t>
            </a:r>
            <a:r>
              <a:rPr lang="en-US" sz="1200" spc="60" dirty="0">
                <a:latin typeface="Times New Roman"/>
                <a:cs typeface="Times New Roman"/>
              </a:rPr>
              <a:t> </a:t>
            </a:r>
            <a:r>
              <a:rPr lang="en-US" sz="1200" spc="5" dirty="0">
                <a:latin typeface="Times New Roman"/>
                <a:cs typeface="Times New Roman"/>
              </a:rPr>
              <a:t>only</a:t>
            </a:r>
            <a:endParaRPr lang="en-US" sz="1200" dirty="0">
              <a:latin typeface="Times New Roman"/>
              <a:cs typeface="Times New Roman"/>
            </a:endParaRPr>
          </a:p>
          <a:p>
            <a:pPr marL="12700">
              <a:lnSpc>
                <a:spcPct val="100000"/>
              </a:lnSpc>
              <a:spcBef>
                <a:spcPts val="865"/>
              </a:spcBef>
            </a:pPr>
            <a:r>
              <a:rPr lang="en-US" sz="1200" spc="-10" dirty="0">
                <a:latin typeface="Times New Roman"/>
                <a:cs typeface="Times New Roman"/>
              </a:rPr>
              <a:t>Like </a:t>
            </a:r>
            <a:r>
              <a:rPr lang="en-US" sz="1200" dirty="0">
                <a:latin typeface="Times New Roman"/>
                <a:cs typeface="Times New Roman"/>
              </a:rPr>
              <a:t>a </a:t>
            </a:r>
            <a:r>
              <a:rPr lang="en-US" sz="1200" spc="-10" dirty="0">
                <a:latin typeface="Times New Roman"/>
                <a:cs typeface="Times New Roman"/>
              </a:rPr>
              <a:t>ledger </a:t>
            </a:r>
            <a:r>
              <a:rPr lang="en-US" sz="1200" dirty="0">
                <a:latin typeface="Times New Roman"/>
                <a:cs typeface="Times New Roman"/>
              </a:rPr>
              <a:t>written </a:t>
            </a:r>
            <a:r>
              <a:rPr lang="en-US" sz="1200" spc="-15" dirty="0">
                <a:latin typeface="Times New Roman"/>
                <a:cs typeface="Times New Roman"/>
              </a:rPr>
              <a:t>in </a:t>
            </a:r>
            <a:r>
              <a:rPr lang="en-US" sz="1200" spc="-10" dirty="0">
                <a:latin typeface="Times New Roman"/>
                <a:cs typeface="Times New Roman"/>
              </a:rPr>
              <a:t>ink, </a:t>
            </a:r>
            <a:r>
              <a:rPr lang="en-US" sz="1200" spc="-5" dirty="0">
                <a:latin typeface="Times New Roman"/>
                <a:cs typeface="Times New Roman"/>
              </a:rPr>
              <a:t>an </a:t>
            </a:r>
            <a:r>
              <a:rPr lang="en-US" sz="1200" dirty="0">
                <a:latin typeface="Times New Roman"/>
                <a:cs typeface="Times New Roman"/>
              </a:rPr>
              <a:t>error </a:t>
            </a:r>
            <a:r>
              <a:rPr lang="en-US" sz="1200" spc="-15" dirty="0">
                <a:latin typeface="Times New Roman"/>
                <a:cs typeface="Times New Roman"/>
              </a:rPr>
              <a:t>would </a:t>
            </a:r>
            <a:r>
              <a:rPr lang="en-US" sz="1200" dirty="0">
                <a:latin typeface="Times New Roman"/>
                <a:cs typeface="Times New Roman"/>
              </a:rPr>
              <a:t>be </a:t>
            </a:r>
            <a:r>
              <a:rPr lang="en-US" sz="1200" spc="-10" dirty="0">
                <a:latin typeface="Times New Roman"/>
                <a:cs typeface="Times New Roman"/>
              </a:rPr>
              <a:t>resolved </a:t>
            </a:r>
            <a:r>
              <a:rPr lang="en-US" sz="1200" spc="-5" dirty="0">
                <a:latin typeface="Times New Roman"/>
                <a:cs typeface="Times New Roman"/>
              </a:rPr>
              <a:t>with </a:t>
            </a:r>
            <a:r>
              <a:rPr lang="en-US" sz="1200" dirty="0">
                <a:latin typeface="Times New Roman"/>
                <a:cs typeface="Times New Roman"/>
              </a:rPr>
              <a:t>another</a:t>
            </a:r>
            <a:r>
              <a:rPr lang="en-US" sz="1200" spc="180" dirty="0">
                <a:latin typeface="Times New Roman"/>
                <a:cs typeface="Times New Roman"/>
              </a:rPr>
              <a:t> </a:t>
            </a:r>
            <a:r>
              <a:rPr lang="en-US" sz="1200" spc="-10" dirty="0">
                <a:latin typeface="Times New Roman"/>
                <a:cs typeface="Times New Roman"/>
              </a:rPr>
              <a:t>entry.</a:t>
            </a:r>
            <a:endParaRPr lang="en-US" sz="1200" dirty="0">
              <a:latin typeface="Times New Roman"/>
              <a:cs typeface="Times New Roman"/>
            </a:endParaRPr>
          </a:p>
          <a:p>
            <a:pPr marL="12700">
              <a:lnSpc>
                <a:spcPct val="100000"/>
              </a:lnSpc>
              <a:spcBef>
                <a:spcPts val="865"/>
              </a:spcBef>
            </a:pPr>
            <a:r>
              <a:rPr lang="en-US" sz="1200" b="1" spc="-5" dirty="0">
                <a:latin typeface="Times New Roman"/>
                <a:cs typeface="Times New Roman"/>
              </a:rPr>
              <a:t>Decentralized</a:t>
            </a:r>
            <a:r>
              <a:rPr lang="en-US" sz="1200" b="1" spc="5" dirty="0">
                <a:latin typeface="Times New Roman"/>
                <a:cs typeface="Times New Roman"/>
              </a:rPr>
              <a:t> </a:t>
            </a:r>
            <a:r>
              <a:rPr lang="en-US" sz="1200" b="1" spc="-5" dirty="0">
                <a:latin typeface="Times New Roman"/>
                <a:cs typeface="Times New Roman"/>
              </a:rPr>
              <a:t>Peers</a:t>
            </a:r>
            <a:endParaRPr lang="en-US" sz="1200" dirty="0">
              <a:latin typeface="Times New Roman"/>
              <a:cs typeface="Times New Roman"/>
            </a:endParaRPr>
          </a:p>
          <a:p>
            <a:pPr marL="12700" marR="83185">
              <a:lnSpc>
                <a:spcPct val="103299"/>
              </a:lnSpc>
              <a:spcBef>
                <a:spcPts val="790"/>
              </a:spcBef>
            </a:pPr>
            <a:r>
              <a:rPr lang="en-US" sz="1200" spc="-5" dirty="0">
                <a:latin typeface="Times New Roman"/>
                <a:cs typeface="Times New Roman"/>
              </a:rPr>
              <a:t>Rather than </a:t>
            </a:r>
            <a:r>
              <a:rPr lang="en-US" sz="1200" dirty="0">
                <a:latin typeface="Times New Roman"/>
                <a:cs typeface="Times New Roman"/>
              </a:rPr>
              <a:t>the </a:t>
            </a:r>
            <a:r>
              <a:rPr lang="en-US" sz="1200" spc="-5" dirty="0">
                <a:latin typeface="Times New Roman"/>
                <a:cs typeface="Times New Roman"/>
              </a:rPr>
              <a:t>centralized “Hub and </a:t>
            </a:r>
            <a:r>
              <a:rPr lang="en-US" sz="1200" dirty="0">
                <a:latin typeface="Times New Roman"/>
                <a:cs typeface="Times New Roman"/>
              </a:rPr>
              <a:t>Spoke” </a:t>
            </a:r>
            <a:r>
              <a:rPr lang="en-US" sz="1200" spc="-10" dirty="0">
                <a:latin typeface="Times New Roman"/>
                <a:cs typeface="Times New Roman"/>
              </a:rPr>
              <a:t>type </a:t>
            </a:r>
            <a:r>
              <a:rPr lang="en-US" sz="1200" spc="10" dirty="0">
                <a:latin typeface="Times New Roman"/>
                <a:cs typeface="Times New Roman"/>
              </a:rPr>
              <a:t>of </a:t>
            </a:r>
            <a:r>
              <a:rPr lang="en-US" sz="1200" spc="-5" dirty="0">
                <a:latin typeface="Times New Roman"/>
                <a:cs typeface="Times New Roman"/>
              </a:rPr>
              <a:t>network, </a:t>
            </a:r>
            <a:r>
              <a:rPr lang="en-US" sz="1200" spc="-10" dirty="0" err="1">
                <a:latin typeface="Times New Roman"/>
                <a:cs typeface="Times New Roman"/>
              </a:rPr>
              <a:t>Blockchain</a:t>
            </a:r>
            <a:r>
              <a:rPr lang="en-US" sz="1200" spc="-10" dirty="0">
                <a:latin typeface="Times New Roman"/>
                <a:cs typeface="Times New Roman"/>
              </a:rPr>
              <a:t> </a:t>
            </a:r>
            <a:r>
              <a:rPr lang="en-US" sz="1200" spc="-15" dirty="0">
                <a:latin typeface="Times New Roman"/>
                <a:cs typeface="Times New Roman"/>
              </a:rPr>
              <a:t>is </a:t>
            </a:r>
            <a:r>
              <a:rPr lang="en-US" sz="1200" dirty="0">
                <a:latin typeface="Times New Roman"/>
                <a:cs typeface="Times New Roman"/>
              </a:rPr>
              <a:t>a </a:t>
            </a:r>
            <a:r>
              <a:rPr lang="en-US" sz="1200" spc="-5" dirty="0">
                <a:latin typeface="Times New Roman"/>
                <a:cs typeface="Times New Roman"/>
              </a:rPr>
              <a:t>decentralized  peer </a:t>
            </a:r>
            <a:r>
              <a:rPr lang="en-US" sz="1200" dirty="0">
                <a:latin typeface="Times New Roman"/>
                <a:cs typeface="Times New Roman"/>
              </a:rPr>
              <a:t>to </a:t>
            </a:r>
            <a:r>
              <a:rPr lang="en-US" sz="1200" spc="-5" dirty="0">
                <a:latin typeface="Times New Roman"/>
                <a:cs typeface="Times New Roman"/>
              </a:rPr>
              <a:t>peer network. </a:t>
            </a:r>
            <a:r>
              <a:rPr lang="en-US" sz="1200" spc="-10" dirty="0">
                <a:latin typeface="Times New Roman"/>
                <a:cs typeface="Times New Roman"/>
              </a:rPr>
              <a:t>Where </a:t>
            </a:r>
            <a:r>
              <a:rPr lang="en-US" sz="1200" dirty="0">
                <a:latin typeface="Times New Roman"/>
                <a:cs typeface="Times New Roman"/>
              </a:rPr>
              <a:t>each </a:t>
            </a:r>
            <a:r>
              <a:rPr lang="en-US" sz="1200" spc="-5" dirty="0">
                <a:latin typeface="Times New Roman"/>
                <a:cs typeface="Times New Roman"/>
              </a:rPr>
              <a:t>NODE </a:t>
            </a:r>
            <a:r>
              <a:rPr lang="en-US" sz="1200" spc="-15" dirty="0">
                <a:latin typeface="Times New Roman"/>
                <a:cs typeface="Times New Roman"/>
              </a:rPr>
              <a:t>has </a:t>
            </a:r>
            <a:r>
              <a:rPr lang="en-US" sz="1200" dirty="0">
                <a:latin typeface="Times New Roman"/>
                <a:cs typeface="Times New Roman"/>
              </a:rPr>
              <a:t>a copy </a:t>
            </a:r>
            <a:r>
              <a:rPr lang="en-US" sz="1200" spc="10" dirty="0">
                <a:latin typeface="Times New Roman"/>
                <a:cs typeface="Times New Roman"/>
              </a:rPr>
              <a:t>of </a:t>
            </a:r>
            <a:r>
              <a:rPr lang="en-US" sz="1200" dirty="0">
                <a:latin typeface="Times New Roman"/>
                <a:cs typeface="Times New Roman"/>
              </a:rPr>
              <a:t>the</a:t>
            </a:r>
            <a:r>
              <a:rPr lang="en-US" sz="1200" spc="30" dirty="0">
                <a:latin typeface="Times New Roman"/>
                <a:cs typeface="Times New Roman"/>
              </a:rPr>
              <a:t> </a:t>
            </a:r>
            <a:r>
              <a:rPr lang="en-US" sz="1200" spc="-10" dirty="0">
                <a:latin typeface="Times New Roman"/>
                <a:cs typeface="Times New Roman"/>
              </a:rPr>
              <a:t>ledger.</a:t>
            </a:r>
            <a:endParaRPr lang="en-US" sz="1200" dirty="0">
              <a:latin typeface="Times New Roman"/>
              <a:cs typeface="Times New Roman"/>
            </a:endParaRPr>
          </a:p>
        </p:txBody>
      </p:sp>
      <p:sp>
        <p:nvSpPr>
          <p:cNvPr id="4" name="Date Placeholder 3"/>
          <p:cNvSpPr>
            <a:spLocks noGrp="1"/>
          </p:cNvSpPr>
          <p:nvPr>
            <p:ph type="dt" sz="half" idx="10"/>
          </p:nvPr>
        </p:nvSpPr>
        <p:spPr/>
        <p:txBody>
          <a:bodyPr/>
          <a:lstStyle/>
          <a:p>
            <a:fld id="{0BB5CCE5-9510-8744-81B2-80B66B3F6E9A}"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Introduction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
        <p:nvSpPr>
          <p:cNvPr id="9" name="object 6"/>
          <p:cNvSpPr/>
          <p:nvPr/>
        </p:nvSpPr>
        <p:spPr>
          <a:xfrm>
            <a:off x="1676400" y="2362200"/>
            <a:ext cx="5562600" cy="15240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41753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pc="-5" dirty="0">
                <a:latin typeface="Times New Roman"/>
                <a:cs typeface="Times New Roman"/>
              </a:rPr>
              <a:t>Legacy</a:t>
            </a:r>
            <a:r>
              <a:rPr lang="en-US" spc="-85" dirty="0">
                <a:latin typeface="Times New Roman"/>
                <a:cs typeface="Times New Roman"/>
              </a:rPr>
              <a:t> </a:t>
            </a:r>
            <a:r>
              <a:rPr lang="en-US" spc="5" dirty="0">
                <a:latin typeface="Times New Roman"/>
                <a:cs typeface="Times New Roman"/>
              </a:rPr>
              <a:t>Network  Vs </a:t>
            </a:r>
            <a:r>
              <a:rPr lang="en-US" spc="-5" dirty="0">
                <a:latin typeface="Times New Roman"/>
                <a:cs typeface="Times New Roman"/>
              </a:rPr>
              <a:t>Centralized</a:t>
            </a:r>
            <a:r>
              <a:rPr lang="en-US" spc="-30" dirty="0">
                <a:latin typeface="Times New Roman"/>
                <a:cs typeface="Times New Roman"/>
              </a:rPr>
              <a:t> </a:t>
            </a:r>
            <a:r>
              <a:rPr lang="en-US" spc="-5" dirty="0">
                <a:latin typeface="Times New Roman"/>
                <a:cs typeface="Times New Roman"/>
              </a:rPr>
              <a:t>DB</a:t>
            </a:r>
          </a:p>
          <a:p>
            <a:endParaRPr lang="en-US" spc="-5" dirty="0">
              <a:latin typeface="Times New Roman"/>
              <a:cs typeface="Times New Roman"/>
            </a:endParaRPr>
          </a:p>
          <a:p>
            <a:endParaRPr lang="en-US" spc="-5" dirty="0">
              <a:latin typeface="Times New Roman"/>
              <a:cs typeface="Times New Roman"/>
            </a:endParaRPr>
          </a:p>
          <a:p>
            <a:endParaRPr lang="en-US" spc="-5" dirty="0">
              <a:latin typeface="Times New Roman"/>
              <a:cs typeface="Times New Roman"/>
            </a:endParaRPr>
          </a:p>
          <a:p>
            <a:r>
              <a:rPr lang="en-US" spc="-5" dirty="0" err="1">
                <a:latin typeface="Times New Roman"/>
                <a:cs typeface="Times New Roman"/>
              </a:rPr>
              <a:t>Blockchain</a:t>
            </a:r>
            <a:r>
              <a:rPr lang="en-US" spc="-95" dirty="0">
                <a:latin typeface="Times New Roman"/>
                <a:cs typeface="Times New Roman"/>
              </a:rPr>
              <a:t> </a:t>
            </a:r>
            <a:r>
              <a:rPr lang="en-US" spc="5" dirty="0">
                <a:latin typeface="Times New Roman"/>
                <a:cs typeface="Times New Roman"/>
              </a:rPr>
              <a:t>Network  </a:t>
            </a:r>
            <a:r>
              <a:rPr lang="en-US" spc="-5" dirty="0">
                <a:latin typeface="Times New Roman"/>
                <a:cs typeface="Times New Roman"/>
              </a:rPr>
              <a:t>Distributed</a:t>
            </a:r>
            <a:r>
              <a:rPr lang="en-US" spc="-20" dirty="0">
                <a:latin typeface="Times New Roman"/>
                <a:cs typeface="Times New Roman"/>
              </a:rPr>
              <a:t> </a:t>
            </a:r>
            <a:r>
              <a:rPr lang="en-US" spc="-5" dirty="0">
                <a:latin typeface="Times New Roman"/>
                <a:cs typeface="Times New Roman"/>
              </a:rPr>
              <a:t>Ledgers</a:t>
            </a:r>
            <a:endParaRPr lang="en-US" dirty="0">
              <a:latin typeface="Times New Roman"/>
              <a:cs typeface="Times New Roman"/>
            </a:endParaRPr>
          </a:p>
          <a:p>
            <a:endParaRPr lang="en-US" spc="-5" dirty="0">
              <a:latin typeface="Times New Roman"/>
              <a:cs typeface="Times New Roman"/>
            </a:endParaRPr>
          </a:p>
          <a:p>
            <a:endParaRPr lang="en-US" dirty="0">
              <a:latin typeface="Times New Roman"/>
              <a:cs typeface="Times New Roman"/>
            </a:endParaRPr>
          </a:p>
          <a:p>
            <a:endParaRPr lang="en-US" dirty="0"/>
          </a:p>
        </p:txBody>
      </p:sp>
      <p:sp>
        <p:nvSpPr>
          <p:cNvPr id="4" name="Date Placeholder 3"/>
          <p:cNvSpPr>
            <a:spLocks noGrp="1"/>
          </p:cNvSpPr>
          <p:nvPr>
            <p:ph type="dt" sz="half" idx="10"/>
          </p:nvPr>
        </p:nvSpPr>
        <p:spPr/>
        <p:txBody>
          <a:bodyPr/>
          <a:lstStyle/>
          <a:p>
            <a:fld id="{38484721-CFF8-044D-84FA-476D081BD71E}"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Introduction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
        <p:nvSpPr>
          <p:cNvPr id="9" name="object 7"/>
          <p:cNvSpPr/>
          <p:nvPr/>
        </p:nvSpPr>
        <p:spPr>
          <a:xfrm>
            <a:off x="2971801" y="2209800"/>
            <a:ext cx="1585546" cy="1371600"/>
          </a:xfrm>
          <a:prstGeom prst="rect">
            <a:avLst/>
          </a:prstGeom>
          <a:blipFill>
            <a:blip r:embed="rId2" cstate="print"/>
            <a:stretch>
              <a:fillRect/>
            </a:stretch>
          </a:blipFill>
        </p:spPr>
        <p:txBody>
          <a:bodyPr wrap="square" lIns="0" tIns="0" rIns="0" bIns="0" rtlCol="0"/>
          <a:lstStyle/>
          <a:p>
            <a:endParaRPr/>
          </a:p>
        </p:txBody>
      </p:sp>
      <p:sp>
        <p:nvSpPr>
          <p:cNvPr id="10" name="object 8"/>
          <p:cNvSpPr/>
          <p:nvPr/>
        </p:nvSpPr>
        <p:spPr>
          <a:xfrm>
            <a:off x="2667000" y="4800600"/>
            <a:ext cx="2133600" cy="110990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1607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a:p>
            <a:endParaRPr lang="en-US" dirty="0"/>
          </a:p>
        </p:txBody>
      </p:sp>
      <p:sp>
        <p:nvSpPr>
          <p:cNvPr id="4" name="Date Placeholder 3"/>
          <p:cNvSpPr>
            <a:spLocks noGrp="1"/>
          </p:cNvSpPr>
          <p:nvPr>
            <p:ph type="dt" sz="half" idx="10"/>
          </p:nvPr>
        </p:nvSpPr>
        <p:spPr/>
        <p:txBody>
          <a:bodyPr/>
          <a:lstStyle/>
          <a:p>
            <a:fld id="{7C674C0F-B704-C140-BD97-38ACB500EA23}"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9" name="Title 1"/>
          <p:cNvSpPr txBox="1">
            <a:spLocks/>
          </p:cNvSpPr>
          <p:nvPr/>
        </p:nvSpPr>
        <p:spPr>
          <a:xfrm>
            <a:off x="1371600" y="1"/>
            <a:ext cx="5867400" cy="103185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Noida Institute of Engineering and Technology, Greater Noida</a:t>
            </a:r>
          </a:p>
          <a:p>
            <a:r>
              <a:rPr lang="en-US" sz="1800" dirty="0">
                <a:latin typeface="Times New Roman" panose="02020603050405020304" pitchFamily="18" charset="0"/>
                <a:cs typeface="Times New Roman" panose="02020603050405020304" pitchFamily="18" charset="0"/>
              </a:rPr>
              <a:t>Syllabus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43000"/>
            <a:ext cx="7543799" cy="4648200"/>
          </a:xfrm>
          <a:prstGeom prst="rect">
            <a:avLst/>
          </a:prstGeom>
        </p:spPr>
      </p:pic>
    </p:spTree>
    <p:extLst>
      <p:ext uri="{BB962C8B-B14F-4D97-AF65-F5344CB8AC3E}">
        <p14:creationId xmlns:p14="http://schemas.microsoft.com/office/powerpoint/2010/main" val="295741899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pPr marL="12700" marR="2202180" algn="just">
              <a:lnSpc>
                <a:spcPct val="158300"/>
              </a:lnSpc>
              <a:spcBef>
                <a:spcPts val="100"/>
              </a:spcBef>
            </a:pPr>
            <a:r>
              <a:rPr lang="en-US" dirty="0">
                <a:latin typeface="Times New Roman"/>
                <a:cs typeface="Times New Roman"/>
              </a:rPr>
              <a:t>Private </a:t>
            </a:r>
            <a:r>
              <a:rPr lang="en-US" spc="-10" dirty="0" err="1">
                <a:latin typeface="Times New Roman"/>
                <a:cs typeface="Times New Roman"/>
              </a:rPr>
              <a:t>Blockchains</a:t>
            </a:r>
            <a:r>
              <a:rPr lang="en-US" spc="-10" dirty="0">
                <a:latin typeface="Times New Roman"/>
                <a:cs typeface="Times New Roman"/>
              </a:rPr>
              <a:t> </a:t>
            </a:r>
            <a:r>
              <a:rPr lang="en-US" dirty="0">
                <a:latin typeface="Times New Roman"/>
                <a:cs typeface="Times New Roman"/>
              </a:rPr>
              <a:t>employ user </a:t>
            </a:r>
            <a:r>
              <a:rPr lang="en-US" spc="-5" dirty="0">
                <a:latin typeface="Times New Roman"/>
                <a:cs typeface="Times New Roman"/>
              </a:rPr>
              <a:t>rights </a:t>
            </a:r>
            <a:r>
              <a:rPr lang="en-US" spc="-10" dirty="0">
                <a:latin typeface="Times New Roman"/>
                <a:cs typeface="Times New Roman"/>
              </a:rPr>
              <a:t>for visibility, </a:t>
            </a:r>
            <a:r>
              <a:rPr lang="en-US" dirty="0">
                <a:latin typeface="Times New Roman"/>
                <a:cs typeface="Times New Roman"/>
              </a:rPr>
              <a:t>e.g.  </a:t>
            </a:r>
            <a:r>
              <a:rPr lang="en-US" spc="-5" dirty="0">
                <a:latin typeface="Times New Roman"/>
                <a:cs typeface="Times New Roman"/>
              </a:rPr>
              <a:t>Customer </a:t>
            </a:r>
            <a:r>
              <a:rPr lang="en-US" dirty="0">
                <a:latin typeface="Times New Roman"/>
                <a:cs typeface="Times New Roman"/>
              </a:rPr>
              <a:t>– </a:t>
            </a:r>
            <a:r>
              <a:rPr lang="en-US" spc="-5" dirty="0">
                <a:latin typeface="Times New Roman"/>
                <a:cs typeface="Times New Roman"/>
              </a:rPr>
              <a:t>Writes </a:t>
            </a:r>
            <a:r>
              <a:rPr lang="en-US" spc="-10" dirty="0">
                <a:latin typeface="Times New Roman"/>
                <a:cs typeface="Times New Roman"/>
              </a:rPr>
              <a:t>and views </a:t>
            </a:r>
            <a:r>
              <a:rPr lang="en-US" spc="5" dirty="0">
                <a:latin typeface="Times New Roman"/>
                <a:cs typeface="Times New Roman"/>
              </a:rPr>
              <a:t>all</a:t>
            </a:r>
            <a:r>
              <a:rPr lang="en-US" spc="40" dirty="0">
                <a:latin typeface="Times New Roman"/>
                <a:cs typeface="Times New Roman"/>
              </a:rPr>
              <a:t> </a:t>
            </a:r>
            <a:r>
              <a:rPr lang="en-US" spc="10" dirty="0">
                <a:latin typeface="Times New Roman"/>
                <a:cs typeface="Times New Roman"/>
              </a:rPr>
              <a:t>data</a:t>
            </a:r>
            <a:endParaRPr lang="en-US" dirty="0">
              <a:latin typeface="Times New Roman"/>
              <a:cs typeface="Times New Roman"/>
            </a:endParaRPr>
          </a:p>
          <a:p>
            <a:pPr marL="12700" algn="just">
              <a:lnSpc>
                <a:spcPct val="100000"/>
              </a:lnSpc>
              <a:spcBef>
                <a:spcPts val="865"/>
              </a:spcBef>
            </a:pPr>
            <a:r>
              <a:rPr lang="en-US" spc="-5" dirty="0">
                <a:latin typeface="Times New Roman"/>
                <a:cs typeface="Times New Roman"/>
              </a:rPr>
              <a:t>Auditors </a:t>
            </a:r>
            <a:r>
              <a:rPr lang="en-US" dirty="0">
                <a:latin typeface="Times New Roman"/>
                <a:cs typeface="Times New Roman"/>
              </a:rPr>
              <a:t>– </a:t>
            </a:r>
            <a:r>
              <a:rPr lang="en-US" spc="-15" dirty="0">
                <a:latin typeface="Times New Roman"/>
                <a:cs typeface="Times New Roman"/>
              </a:rPr>
              <a:t>View </a:t>
            </a:r>
            <a:r>
              <a:rPr lang="en-US" spc="5" dirty="0">
                <a:latin typeface="Times New Roman"/>
                <a:cs typeface="Times New Roman"/>
              </a:rPr>
              <a:t>all </a:t>
            </a:r>
            <a:r>
              <a:rPr lang="en-US" spc="-5" dirty="0">
                <a:latin typeface="Times New Roman"/>
                <a:cs typeface="Times New Roman"/>
              </a:rPr>
              <a:t>transactions</a:t>
            </a:r>
            <a:endParaRPr lang="en-US" dirty="0">
              <a:latin typeface="Times New Roman"/>
              <a:cs typeface="Times New Roman"/>
            </a:endParaRPr>
          </a:p>
          <a:p>
            <a:pPr marL="12700" marR="2889250" algn="just">
              <a:lnSpc>
                <a:spcPts val="2300"/>
              </a:lnSpc>
              <a:spcBef>
                <a:spcPts val="200"/>
              </a:spcBef>
            </a:pPr>
            <a:r>
              <a:rPr lang="en-US" spc="-5" dirty="0">
                <a:latin typeface="Times New Roman"/>
                <a:cs typeface="Times New Roman"/>
              </a:rPr>
              <a:t>Supplier A </a:t>
            </a:r>
            <a:r>
              <a:rPr lang="en-US" dirty="0">
                <a:latin typeface="Times New Roman"/>
                <a:cs typeface="Times New Roman"/>
              </a:rPr>
              <a:t>– </a:t>
            </a:r>
            <a:r>
              <a:rPr lang="en-US" spc="-5" dirty="0">
                <a:latin typeface="Times New Roman"/>
                <a:cs typeface="Times New Roman"/>
              </a:rPr>
              <a:t>Writes and views Partner A </a:t>
            </a:r>
            <a:r>
              <a:rPr lang="en-US" spc="5" dirty="0">
                <a:latin typeface="Times New Roman"/>
                <a:cs typeface="Times New Roman"/>
              </a:rPr>
              <a:t>data  </a:t>
            </a:r>
            <a:r>
              <a:rPr lang="en-US" spc="-5" dirty="0">
                <a:latin typeface="Times New Roman"/>
                <a:cs typeface="Times New Roman"/>
              </a:rPr>
              <a:t>Supplier </a:t>
            </a:r>
            <a:r>
              <a:rPr lang="en-US" dirty="0">
                <a:latin typeface="Times New Roman"/>
                <a:cs typeface="Times New Roman"/>
              </a:rPr>
              <a:t>B – </a:t>
            </a:r>
            <a:r>
              <a:rPr lang="en-US" spc="-5" dirty="0">
                <a:latin typeface="Times New Roman"/>
                <a:cs typeface="Times New Roman"/>
              </a:rPr>
              <a:t>Writes </a:t>
            </a:r>
            <a:r>
              <a:rPr lang="en-US" spc="-10" dirty="0">
                <a:latin typeface="Times New Roman"/>
                <a:cs typeface="Times New Roman"/>
              </a:rPr>
              <a:t>and views </a:t>
            </a:r>
            <a:r>
              <a:rPr lang="en-US" dirty="0">
                <a:latin typeface="Times New Roman"/>
                <a:cs typeface="Times New Roman"/>
              </a:rPr>
              <a:t>Partner B </a:t>
            </a:r>
            <a:r>
              <a:rPr lang="en-US" spc="5" dirty="0">
                <a:latin typeface="Times New Roman"/>
                <a:cs typeface="Times New Roman"/>
              </a:rPr>
              <a:t>data  </a:t>
            </a:r>
            <a:r>
              <a:rPr lang="en-US" b="1" spc="-5" dirty="0">
                <a:latin typeface="Times New Roman"/>
                <a:cs typeface="Times New Roman"/>
              </a:rPr>
              <a:t>Consensus</a:t>
            </a:r>
            <a:endParaRPr lang="en-US" dirty="0">
              <a:latin typeface="Times New Roman"/>
              <a:cs typeface="Times New Roman"/>
            </a:endParaRPr>
          </a:p>
          <a:p>
            <a:pPr marL="12700" algn="just">
              <a:lnSpc>
                <a:spcPct val="100000"/>
              </a:lnSpc>
              <a:spcBef>
                <a:spcPts val="605"/>
              </a:spcBef>
            </a:pPr>
            <a:r>
              <a:rPr lang="en-US" spc="-10" dirty="0">
                <a:latin typeface="Times New Roman"/>
                <a:cs typeface="Times New Roman"/>
              </a:rPr>
              <a:t>Ensures </a:t>
            </a:r>
            <a:r>
              <a:rPr lang="en-US" spc="-5" dirty="0">
                <a:latin typeface="Times New Roman"/>
                <a:cs typeface="Times New Roman"/>
              </a:rPr>
              <a:t>that </a:t>
            </a:r>
            <a:r>
              <a:rPr lang="en-US" dirty="0">
                <a:latin typeface="Times New Roman"/>
                <a:cs typeface="Times New Roman"/>
              </a:rPr>
              <a:t>the </a:t>
            </a:r>
            <a:r>
              <a:rPr lang="en-US" spc="-10" dirty="0">
                <a:latin typeface="Times New Roman"/>
                <a:cs typeface="Times New Roman"/>
              </a:rPr>
              <a:t>next block </a:t>
            </a:r>
            <a:r>
              <a:rPr lang="en-US" spc="-15" dirty="0">
                <a:latin typeface="Times New Roman"/>
                <a:cs typeface="Times New Roman"/>
              </a:rPr>
              <a:t>in </a:t>
            </a:r>
            <a:r>
              <a:rPr lang="en-US" dirty="0">
                <a:latin typeface="Times New Roman"/>
                <a:cs typeface="Times New Roman"/>
              </a:rPr>
              <a:t>a </a:t>
            </a:r>
            <a:r>
              <a:rPr lang="en-US" spc="-10" dirty="0" err="1">
                <a:latin typeface="Times New Roman"/>
                <a:cs typeface="Times New Roman"/>
              </a:rPr>
              <a:t>blockchain</a:t>
            </a:r>
            <a:r>
              <a:rPr lang="en-US" spc="-10" dirty="0">
                <a:latin typeface="Times New Roman"/>
                <a:cs typeface="Times New Roman"/>
              </a:rPr>
              <a:t> </a:t>
            </a:r>
            <a:r>
              <a:rPr lang="en-US" spc="-15" dirty="0">
                <a:latin typeface="Times New Roman"/>
                <a:cs typeface="Times New Roman"/>
              </a:rPr>
              <a:t>is </a:t>
            </a:r>
            <a:r>
              <a:rPr lang="en-US" dirty="0">
                <a:latin typeface="Times New Roman"/>
                <a:cs typeface="Times New Roman"/>
              </a:rPr>
              <a:t>the </a:t>
            </a:r>
            <a:r>
              <a:rPr lang="en-US" spc="-10" dirty="0">
                <a:latin typeface="Times New Roman"/>
                <a:cs typeface="Times New Roman"/>
              </a:rPr>
              <a:t>one </a:t>
            </a:r>
            <a:r>
              <a:rPr lang="en-US" spc="-5" dirty="0">
                <a:latin typeface="Times New Roman"/>
                <a:cs typeface="Times New Roman"/>
              </a:rPr>
              <a:t>and only version </a:t>
            </a:r>
            <a:r>
              <a:rPr lang="en-US" spc="10" dirty="0">
                <a:latin typeface="Times New Roman"/>
                <a:cs typeface="Times New Roman"/>
              </a:rPr>
              <a:t>of </a:t>
            </a:r>
            <a:r>
              <a:rPr lang="en-US" dirty="0">
                <a:latin typeface="Times New Roman"/>
                <a:cs typeface="Times New Roman"/>
              </a:rPr>
              <a:t>the</a:t>
            </a:r>
            <a:r>
              <a:rPr lang="en-US" spc="210" dirty="0">
                <a:latin typeface="Times New Roman"/>
                <a:cs typeface="Times New Roman"/>
              </a:rPr>
              <a:t> </a:t>
            </a:r>
            <a:r>
              <a:rPr lang="en-US" dirty="0">
                <a:latin typeface="Times New Roman"/>
                <a:cs typeface="Times New Roman"/>
              </a:rPr>
              <a:t>truth.</a:t>
            </a:r>
          </a:p>
          <a:p>
            <a:pPr marL="12700" algn="just">
              <a:lnSpc>
                <a:spcPct val="100000"/>
              </a:lnSpc>
              <a:spcBef>
                <a:spcPts val="865"/>
              </a:spcBef>
            </a:pPr>
            <a:r>
              <a:rPr lang="en-US" spc="-5" dirty="0">
                <a:latin typeface="Times New Roman"/>
                <a:cs typeface="Times New Roman"/>
              </a:rPr>
              <a:t>Keeps powerful adversaries </a:t>
            </a:r>
            <a:r>
              <a:rPr lang="en-US" dirty="0">
                <a:latin typeface="Times New Roman"/>
                <a:cs typeface="Times New Roman"/>
              </a:rPr>
              <a:t>from </a:t>
            </a:r>
            <a:r>
              <a:rPr lang="en-US" spc="-5" dirty="0">
                <a:latin typeface="Times New Roman"/>
                <a:cs typeface="Times New Roman"/>
              </a:rPr>
              <a:t>derailing </a:t>
            </a:r>
            <a:r>
              <a:rPr lang="en-US" dirty="0">
                <a:latin typeface="Times New Roman"/>
                <a:cs typeface="Times New Roman"/>
              </a:rPr>
              <a:t>the system </a:t>
            </a:r>
            <a:r>
              <a:rPr lang="en-US" spc="-5" dirty="0">
                <a:latin typeface="Times New Roman"/>
                <a:cs typeface="Times New Roman"/>
              </a:rPr>
              <a:t>and successfully </a:t>
            </a:r>
            <a:r>
              <a:rPr lang="en-US" spc="-10" dirty="0">
                <a:latin typeface="Times New Roman"/>
                <a:cs typeface="Times New Roman"/>
              </a:rPr>
              <a:t>forking </a:t>
            </a:r>
            <a:r>
              <a:rPr lang="en-US" dirty="0">
                <a:latin typeface="Times New Roman"/>
                <a:cs typeface="Times New Roman"/>
              </a:rPr>
              <a:t>the</a:t>
            </a:r>
            <a:r>
              <a:rPr lang="en-US" spc="40" dirty="0">
                <a:latin typeface="Times New Roman"/>
                <a:cs typeface="Times New Roman"/>
              </a:rPr>
              <a:t> </a:t>
            </a:r>
            <a:r>
              <a:rPr lang="en-US" spc="-5" dirty="0">
                <a:latin typeface="Times New Roman"/>
                <a:cs typeface="Times New Roman"/>
              </a:rPr>
              <a:t>chain</a:t>
            </a:r>
            <a:endParaRPr lang="en-US" dirty="0">
              <a:latin typeface="Times New Roman"/>
              <a:cs typeface="Times New Roman"/>
            </a:endParaRPr>
          </a:p>
          <a:p>
            <a:pPr marL="12700" marR="245745">
              <a:lnSpc>
                <a:spcPct val="103299"/>
              </a:lnSpc>
              <a:spcBef>
                <a:spcPts val="795"/>
              </a:spcBef>
            </a:pPr>
            <a:r>
              <a:rPr lang="en-US" spc="-5" dirty="0">
                <a:latin typeface="Times New Roman"/>
                <a:cs typeface="Times New Roman"/>
              </a:rPr>
              <a:t>consensus algorithm </a:t>
            </a:r>
            <a:r>
              <a:rPr lang="en-US" spc="-15" dirty="0">
                <a:latin typeface="Times New Roman"/>
                <a:cs typeface="Times New Roman"/>
              </a:rPr>
              <a:t>is </a:t>
            </a:r>
            <a:r>
              <a:rPr lang="en-US" dirty="0">
                <a:latin typeface="Times New Roman"/>
                <a:cs typeface="Times New Roman"/>
              </a:rPr>
              <a:t>a </a:t>
            </a:r>
            <a:r>
              <a:rPr lang="en-US" spc="-5" dirty="0">
                <a:latin typeface="Times New Roman"/>
                <a:cs typeface="Times New Roman"/>
              </a:rPr>
              <a:t>process </a:t>
            </a:r>
            <a:r>
              <a:rPr lang="en-US" spc="-15" dirty="0">
                <a:latin typeface="Times New Roman"/>
                <a:cs typeface="Times New Roman"/>
              </a:rPr>
              <a:t>in </a:t>
            </a:r>
            <a:r>
              <a:rPr lang="en-US" dirty="0">
                <a:latin typeface="Times New Roman"/>
                <a:cs typeface="Times New Roman"/>
              </a:rPr>
              <a:t>computer </a:t>
            </a:r>
            <a:r>
              <a:rPr lang="en-US" spc="-10" dirty="0">
                <a:latin typeface="Times New Roman"/>
                <a:cs typeface="Times New Roman"/>
              </a:rPr>
              <a:t>science </a:t>
            </a:r>
            <a:r>
              <a:rPr lang="en-US" spc="-5" dirty="0">
                <a:latin typeface="Times New Roman"/>
                <a:cs typeface="Times New Roman"/>
              </a:rPr>
              <a:t>used </a:t>
            </a:r>
            <a:r>
              <a:rPr lang="en-US" dirty="0">
                <a:latin typeface="Times New Roman"/>
                <a:cs typeface="Times New Roman"/>
              </a:rPr>
              <a:t>to </a:t>
            </a:r>
            <a:r>
              <a:rPr lang="en-US" spc="-10" dirty="0">
                <a:latin typeface="Times New Roman"/>
                <a:cs typeface="Times New Roman"/>
              </a:rPr>
              <a:t>achieve </a:t>
            </a:r>
            <a:r>
              <a:rPr lang="en-US" spc="-5" dirty="0">
                <a:latin typeface="Times New Roman"/>
                <a:cs typeface="Times New Roman"/>
              </a:rPr>
              <a:t>agreement </a:t>
            </a:r>
            <a:r>
              <a:rPr lang="en-US" spc="10" dirty="0">
                <a:latin typeface="Times New Roman"/>
                <a:cs typeface="Times New Roman"/>
              </a:rPr>
              <a:t>on </a:t>
            </a:r>
            <a:r>
              <a:rPr lang="en-US" spc="-15" dirty="0">
                <a:latin typeface="Times New Roman"/>
                <a:cs typeface="Times New Roman"/>
              </a:rPr>
              <a:t>some  </a:t>
            </a:r>
            <a:r>
              <a:rPr lang="en-US" spc="-5" dirty="0">
                <a:latin typeface="Times New Roman"/>
                <a:cs typeface="Times New Roman"/>
              </a:rPr>
              <a:t>information among </a:t>
            </a:r>
            <a:r>
              <a:rPr lang="en-US" dirty="0">
                <a:latin typeface="Times New Roman"/>
                <a:cs typeface="Times New Roman"/>
              </a:rPr>
              <a:t>the </a:t>
            </a:r>
            <a:r>
              <a:rPr lang="en-US" spc="-5" dirty="0">
                <a:latin typeface="Times New Roman"/>
                <a:cs typeface="Times New Roman"/>
              </a:rPr>
              <a:t>distributed</a:t>
            </a:r>
            <a:r>
              <a:rPr lang="en-US" spc="15" dirty="0">
                <a:latin typeface="Times New Roman"/>
                <a:cs typeface="Times New Roman"/>
              </a:rPr>
              <a:t> </a:t>
            </a:r>
            <a:r>
              <a:rPr lang="en-US" spc="-10" dirty="0">
                <a:latin typeface="Times New Roman"/>
                <a:cs typeface="Times New Roman"/>
              </a:rPr>
              <a:t>systems.</a:t>
            </a:r>
            <a:endParaRPr lang="en-US" dirty="0">
              <a:latin typeface="Times New Roman"/>
              <a:cs typeface="Times New Roman"/>
            </a:endParaRPr>
          </a:p>
          <a:p>
            <a:pPr marL="12700" marR="5080">
              <a:lnSpc>
                <a:spcPct val="105000"/>
              </a:lnSpc>
              <a:spcBef>
                <a:spcPts val="770"/>
              </a:spcBef>
            </a:pPr>
            <a:r>
              <a:rPr lang="en-US" spc="-10" dirty="0">
                <a:latin typeface="Times New Roman"/>
                <a:cs typeface="Times New Roman"/>
              </a:rPr>
              <a:t>The </a:t>
            </a:r>
            <a:r>
              <a:rPr lang="en-US" spc="-5" dirty="0">
                <a:latin typeface="Times New Roman"/>
                <a:cs typeface="Times New Roman"/>
              </a:rPr>
              <a:t>consensus algorithm </a:t>
            </a:r>
            <a:r>
              <a:rPr lang="en-US" dirty="0">
                <a:latin typeface="Times New Roman"/>
                <a:cs typeface="Times New Roman"/>
              </a:rPr>
              <a:t>was </a:t>
            </a:r>
            <a:r>
              <a:rPr lang="en-US" spc="-5" dirty="0">
                <a:latin typeface="Times New Roman"/>
                <a:cs typeface="Times New Roman"/>
              </a:rPr>
              <a:t>designed </a:t>
            </a:r>
            <a:r>
              <a:rPr lang="en-US" spc="-10" dirty="0">
                <a:latin typeface="Times New Roman"/>
                <a:cs typeface="Times New Roman"/>
              </a:rPr>
              <a:t>for </a:t>
            </a:r>
            <a:r>
              <a:rPr lang="en-US" dirty="0">
                <a:latin typeface="Times New Roman"/>
                <a:cs typeface="Times New Roman"/>
              </a:rPr>
              <a:t>the </a:t>
            </a:r>
            <a:r>
              <a:rPr lang="en-US" spc="-10" dirty="0" err="1">
                <a:latin typeface="Times New Roman"/>
                <a:cs typeface="Times New Roman"/>
              </a:rPr>
              <a:t>blockchain</a:t>
            </a:r>
            <a:r>
              <a:rPr lang="en-US" spc="-10" dirty="0">
                <a:latin typeface="Times New Roman"/>
                <a:cs typeface="Times New Roman"/>
              </a:rPr>
              <a:t> </a:t>
            </a:r>
            <a:r>
              <a:rPr lang="en-US" dirty="0">
                <a:latin typeface="Times New Roman"/>
                <a:cs typeface="Times New Roman"/>
              </a:rPr>
              <a:t>technology to </a:t>
            </a:r>
            <a:r>
              <a:rPr lang="en-US" spc="-10" dirty="0">
                <a:latin typeface="Times New Roman"/>
                <a:cs typeface="Times New Roman"/>
              </a:rPr>
              <a:t>achieve </a:t>
            </a:r>
            <a:r>
              <a:rPr lang="en-US" spc="-5" dirty="0">
                <a:latin typeface="Times New Roman"/>
                <a:cs typeface="Times New Roman"/>
              </a:rPr>
              <a:t>reliability </a:t>
            </a:r>
            <a:r>
              <a:rPr lang="en-US" spc="-15" dirty="0">
                <a:latin typeface="Times New Roman"/>
                <a:cs typeface="Times New Roman"/>
              </a:rPr>
              <a:t>in  </a:t>
            </a:r>
            <a:r>
              <a:rPr lang="en-US" dirty="0">
                <a:latin typeface="Times New Roman"/>
                <a:cs typeface="Times New Roman"/>
              </a:rPr>
              <a:t>a </a:t>
            </a:r>
            <a:r>
              <a:rPr lang="en-US" spc="-10" dirty="0" err="1">
                <a:latin typeface="Times New Roman"/>
                <a:cs typeface="Times New Roman"/>
              </a:rPr>
              <a:t>blockchain</a:t>
            </a:r>
            <a:r>
              <a:rPr lang="en-US" spc="-10" dirty="0">
                <a:latin typeface="Times New Roman"/>
                <a:cs typeface="Times New Roman"/>
              </a:rPr>
              <a:t> </a:t>
            </a:r>
            <a:r>
              <a:rPr lang="en-US" spc="-5" dirty="0">
                <a:latin typeface="Times New Roman"/>
                <a:cs typeface="Times New Roman"/>
              </a:rPr>
              <a:t>network </a:t>
            </a:r>
            <a:r>
              <a:rPr lang="en-US" spc="-10" dirty="0">
                <a:latin typeface="Times New Roman"/>
                <a:cs typeface="Times New Roman"/>
              </a:rPr>
              <a:t>having multiple</a:t>
            </a:r>
            <a:r>
              <a:rPr lang="en-US" spc="130" dirty="0">
                <a:latin typeface="Times New Roman"/>
                <a:cs typeface="Times New Roman"/>
              </a:rPr>
              <a:t> </a:t>
            </a:r>
            <a:r>
              <a:rPr lang="en-US" spc="-5" dirty="0">
                <a:latin typeface="Times New Roman"/>
                <a:cs typeface="Times New Roman"/>
              </a:rPr>
              <a:t>nodes.</a:t>
            </a:r>
            <a:endParaRPr lang="en-US" dirty="0">
              <a:latin typeface="Times New Roman"/>
              <a:cs typeface="Times New Roman"/>
            </a:endParaRPr>
          </a:p>
          <a:p>
            <a:endParaRPr lang="en-US" dirty="0"/>
          </a:p>
        </p:txBody>
      </p:sp>
      <p:sp>
        <p:nvSpPr>
          <p:cNvPr id="4" name="Date Placeholder 3"/>
          <p:cNvSpPr>
            <a:spLocks noGrp="1"/>
          </p:cNvSpPr>
          <p:nvPr>
            <p:ph type="dt" sz="half" idx="10"/>
          </p:nvPr>
        </p:nvSpPr>
        <p:spPr/>
        <p:txBody>
          <a:bodyPr/>
          <a:lstStyle/>
          <a:p>
            <a:fld id="{884BD354-9DF5-114B-A32B-0AD783EE2DF0}"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3E4C"/>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Introduction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438926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CE945F7-B00E-0C48-9682-C827F52AE136}"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Introduction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
        <p:nvSpPr>
          <p:cNvPr id="9" name="object 5"/>
          <p:cNvSpPr>
            <a:spLocks noGrp="1"/>
          </p:cNvSpPr>
          <p:nvPr>
            <p:ph idx="1"/>
          </p:nvPr>
        </p:nvSpPr>
        <p:spPr>
          <a:xfrm>
            <a:off x="838200" y="3460750"/>
            <a:ext cx="7848600" cy="2559050"/>
          </a:xfrm>
          <a:prstGeom prst="rect">
            <a:avLst/>
          </a:prstGeom>
          <a:blipFill>
            <a:blip r:embed="rId2" cstate="print"/>
            <a:stretch>
              <a:fillRect/>
            </a:stretch>
          </a:blipFill>
        </p:spPr>
        <p:txBody>
          <a:bodyPr wrap="square" lIns="0" tIns="0" rIns="0" bIns="0" rtlCol="0"/>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1" name="object 6"/>
          <p:cNvSpPr/>
          <p:nvPr/>
        </p:nvSpPr>
        <p:spPr>
          <a:xfrm>
            <a:off x="3505200" y="1524000"/>
            <a:ext cx="5029200" cy="161086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25082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R="3086100" algn="just">
              <a:lnSpc>
                <a:spcPts val="2300"/>
              </a:lnSpc>
              <a:spcBef>
                <a:spcPts val="200"/>
              </a:spcBef>
            </a:pPr>
            <a:r>
              <a:rPr lang="en-US" sz="1400" spc="-5" dirty="0">
                <a:latin typeface="Times New Roman"/>
                <a:cs typeface="Times New Roman"/>
              </a:rPr>
              <a:t>Smart</a:t>
            </a:r>
            <a:r>
              <a:rPr lang="en-US" sz="1400" spc="-35" dirty="0">
                <a:latin typeface="Times New Roman"/>
                <a:cs typeface="Times New Roman"/>
              </a:rPr>
              <a:t> </a:t>
            </a:r>
            <a:r>
              <a:rPr lang="en-US" sz="1400" spc="-5" dirty="0">
                <a:latin typeface="Times New Roman"/>
                <a:cs typeface="Times New Roman"/>
              </a:rPr>
              <a:t>Contracts  Computer</a:t>
            </a:r>
            <a:r>
              <a:rPr lang="en-US" sz="1400" spc="-15" dirty="0">
                <a:latin typeface="Times New Roman"/>
                <a:cs typeface="Times New Roman"/>
              </a:rPr>
              <a:t> </a:t>
            </a:r>
            <a:r>
              <a:rPr lang="en-US" sz="1400" dirty="0">
                <a:latin typeface="Times New Roman"/>
                <a:cs typeface="Times New Roman"/>
              </a:rPr>
              <a:t>code </a:t>
            </a:r>
            <a:r>
              <a:rPr lang="en-US" sz="1400" spc="-5" dirty="0">
                <a:latin typeface="Times New Roman"/>
                <a:cs typeface="Times New Roman"/>
              </a:rPr>
              <a:t>Provides business </a:t>
            </a:r>
            <a:r>
              <a:rPr lang="en-US" sz="1400" spc="-15" dirty="0">
                <a:latin typeface="Times New Roman"/>
                <a:cs typeface="Times New Roman"/>
              </a:rPr>
              <a:t>logic </a:t>
            </a:r>
            <a:r>
              <a:rPr lang="en-US" sz="1400" spc="-10" dirty="0">
                <a:latin typeface="Times New Roman"/>
                <a:cs typeface="Times New Roman"/>
              </a:rPr>
              <a:t>layer  p</a:t>
            </a:r>
            <a:r>
              <a:rPr lang="en-US" sz="1400" dirty="0">
                <a:latin typeface="Times New Roman"/>
                <a:cs typeface="Times New Roman"/>
              </a:rPr>
              <a:t>rior to </a:t>
            </a:r>
            <a:r>
              <a:rPr lang="en-US" sz="1400" spc="-10" dirty="0">
                <a:latin typeface="Times New Roman"/>
                <a:cs typeface="Times New Roman"/>
              </a:rPr>
              <a:t>block</a:t>
            </a:r>
            <a:r>
              <a:rPr lang="en-US" sz="1400" spc="105" dirty="0">
                <a:latin typeface="Times New Roman"/>
                <a:cs typeface="Times New Roman"/>
              </a:rPr>
              <a:t> </a:t>
            </a:r>
            <a:r>
              <a:rPr lang="en-US" sz="1400" spc="-5" dirty="0">
                <a:latin typeface="Times New Roman"/>
                <a:cs typeface="Times New Roman"/>
              </a:rPr>
              <a:t>submission.</a:t>
            </a:r>
            <a:endParaRPr lang="en-US" sz="1400" dirty="0">
              <a:latin typeface="Times New Roman"/>
              <a:cs typeface="Times New Roman"/>
            </a:endParaRPr>
          </a:p>
          <a:p>
            <a:endParaRPr lang="en-US" dirty="0"/>
          </a:p>
        </p:txBody>
      </p:sp>
      <p:sp>
        <p:nvSpPr>
          <p:cNvPr id="4" name="Date Placeholder 3"/>
          <p:cNvSpPr>
            <a:spLocks noGrp="1"/>
          </p:cNvSpPr>
          <p:nvPr>
            <p:ph type="dt" sz="half" idx="10"/>
          </p:nvPr>
        </p:nvSpPr>
        <p:spPr/>
        <p:txBody>
          <a:bodyPr/>
          <a:lstStyle/>
          <a:p>
            <a:fld id="{EFB532DE-1860-B543-BF91-C54345562732}"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Introduction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graphicFrame>
        <p:nvGraphicFramePr>
          <p:cNvPr id="2" name="Table 1"/>
          <p:cNvGraphicFramePr>
            <a:graphicFrameLocks noGrp="1"/>
          </p:cNvGraphicFramePr>
          <p:nvPr>
            <p:extLst>
              <p:ext uri="{D42A27DB-BD31-4B8C-83A1-F6EECF244321}">
                <p14:modId xmlns:p14="http://schemas.microsoft.com/office/powerpoint/2010/main" val="985650586"/>
              </p:ext>
            </p:extLst>
          </p:nvPr>
        </p:nvGraphicFramePr>
        <p:xfrm>
          <a:off x="1752600" y="2819401"/>
          <a:ext cx="6629400" cy="2230754"/>
        </p:xfrm>
        <a:graphic>
          <a:graphicData uri="http://schemas.openxmlformats.org/drawingml/2006/table">
            <a:tbl>
              <a:tblPr firstRow="1" bandRow="1">
                <a:tableStyleId>{21E4AEA4-8DFA-4A89-87EB-49C32662AFE0}</a:tableStyleId>
              </a:tblPr>
              <a:tblGrid>
                <a:gridCol w="2209800">
                  <a:extLst>
                    <a:ext uri="{9D8B030D-6E8A-4147-A177-3AD203B41FA5}">
                      <a16:colId xmlns:a16="http://schemas.microsoft.com/office/drawing/2014/main" val="995144895"/>
                    </a:ext>
                  </a:extLst>
                </a:gridCol>
                <a:gridCol w="2209800">
                  <a:extLst>
                    <a:ext uri="{9D8B030D-6E8A-4147-A177-3AD203B41FA5}">
                      <a16:colId xmlns:a16="http://schemas.microsoft.com/office/drawing/2014/main" val="305973549"/>
                    </a:ext>
                  </a:extLst>
                </a:gridCol>
                <a:gridCol w="2209800">
                  <a:extLst>
                    <a:ext uri="{9D8B030D-6E8A-4147-A177-3AD203B41FA5}">
                      <a16:colId xmlns:a16="http://schemas.microsoft.com/office/drawing/2014/main" val="1047117487"/>
                    </a:ext>
                  </a:extLst>
                </a:gridCol>
              </a:tblGrid>
              <a:tr h="6627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spc="-5" dirty="0" err="1"/>
                        <a:t>Blockchain</a:t>
                      </a:r>
                      <a:endParaRPr lang="en-US" dirty="0"/>
                    </a:p>
                  </a:txBody>
                  <a:tcPr>
                    <a:solidFill>
                      <a:srgbClr val="FB4C5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spc="-5" dirty="0"/>
                        <a:t>Smart</a:t>
                      </a:r>
                      <a:r>
                        <a:rPr lang="en-US" sz="1800" spc="25" dirty="0"/>
                        <a:t> </a:t>
                      </a:r>
                      <a:r>
                        <a:rPr lang="en-US" sz="1800" spc="-5" dirty="0"/>
                        <a:t>Contracts?</a:t>
                      </a:r>
                      <a:endParaRPr lang="en-US" sz="1800"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spc="-5" dirty="0"/>
                        <a:t>Language</a:t>
                      </a:r>
                      <a:endParaRPr lang="en-US" dirty="0"/>
                    </a:p>
                  </a:txBody>
                  <a:tcPr/>
                </a:tc>
                <a:extLst>
                  <a:ext uri="{0D108BD9-81ED-4DB2-BD59-A6C34878D82A}">
                    <a16:rowId xmlns:a16="http://schemas.microsoft.com/office/drawing/2014/main" val="1821782415"/>
                  </a:ext>
                </a:extLst>
              </a:tr>
              <a:tr h="383955">
                <a:tc>
                  <a:txBody>
                    <a:bodyPr/>
                    <a:lstStyle/>
                    <a:p>
                      <a:pPr marL="90805">
                        <a:lnSpc>
                          <a:spcPct val="100000"/>
                        </a:lnSpc>
                        <a:spcBef>
                          <a:spcPts val="285"/>
                        </a:spcBef>
                      </a:pPr>
                      <a:r>
                        <a:rPr sz="1200" spc="-5" dirty="0"/>
                        <a:t>Bitcoin</a:t>
                      </a:r>
                      <a:endParaRPr sz="1200" dirty="0">
                        <a:latin typeface="Times New Roman"/>
                        <a:cs typeface="Times New Roman"/>
                      </a:endParaRPr>
                    </a:p>
                  </a:txBody>
                  <a:tcPr marL="0" marR="0" marT="36195" marB="0"/>
                </a:tc>
                <a:tc>
                  <a:txBody>
                    <a:bodyPr/>
                    <a:lstStyle/>
                    <a:p>
                      <a:pPr marL="90805">
                        <a:lnSpc>
                          <a:spcPct val="100000"/>
                        </a:lnSpc>
                        <a:spcBef>
                          <a:spcPts val="285"/>
                        </a:spcBef>
                      </a:pPr>
                      <a:r>
                        <a:rPr sz="1200" spc="-10" dirty="0"/>
                        <a:t>No</a:t>
                      </a:r>
                      <a:endParaRPr sz="1200" dirty="0">
                        <a:latin typeface="Times New Roman"/>
                        <a:cs typeface="Times New Roman"/>
                      </a:endParaRPr>
                    </a:p>
                  </a:txBody>
                  <a:tcPr marL="0" marR="0" marT="36195" marB="0"/>
                </a:tc>
                <a:tc>
                  <a:txBody>
                    <a:bodyPr/>
                    <a:lstStyle/>
                    <a:p>
                      <a:endParaRPr lang="en-US" dirty="0"/>
                    </a:p>
                  </a:txBody>
                  <a:tcPr/>
                </a:tc>
                <a:extLst>
                  <a:ext uri="{0D108BD9-81ED-4DB2-BD59-A6C34878D82A}">
                    <a16:rowId xmlns:a16="http://schemas.microsoft.com/office/drawing/2014/main" val="3689366485"/>
                  </a:ext>
                </a:extLst>
              </a:tr>
              <a:tr h="383955">
                <a:tc>
                  <a:txBody>
                    <a:bodyPr/>
                    <a:lstStyle/>
                    <a:p>
                      <a:pPr marL="90805">
                        <a:lnSpc>
                          <a:spcPct val="100000"/>
                        </a:lnSpc>
                        <a:spcBef>
                          <a:spcPts val="290"/>
                        </a:spcBef>
                      </a:pPr>
                      <a:r>
                        <a:rPr sz="1200" dirty="0"/>
                        <a:t>Ethereum</a:t>
                      </a:r>
                      <a:endParaRPr sz="1200" dirty="0">
                        <a:latin typeface="Times New Roman"/>
                        <a:cs typeface="Times New Roman"/>
                      </a:endParaRPr>
                    </a:p>
                  </a:txBody>
                  <a:tcPr marL="0" marR="0" marT="36830" marB="0"/>
                </a:tc>
                <a:tc>
                  <a:txBody>
                    <a:bodyPr/>
                    <a:lstStyle/>
                    <a:p>
                      <a:pPr marL="90805">
                        <a:lnSpc>
                          <a:spcPct val="100000"/>
                        </a:lnSpc>
                        <a:spcBef>
                          <a:spcPts val="290"/>
                        </a:spcBef>
                      </a:pPr>
                      <a:r>
                        <a:rPr sz="1200" spc="-5" dirty="0"/>
                        <a:t>Yes</a:t>
                      </a:r>
                      <a:endParaRPr sz="1200" dirty="0">
                        <a:latin typeface="Times New Roman"/>
                        <a:cs typeface="Times New Roman"/>
                      </a:endParaRPr>
                    </a:p>
                  </a:txBody>
                  <a:tcPr marL="0" marR="0" marT="36830" marB="0"/>
                </a:tc>
                <a:tc>
                  <a:txBody>
                    <a:bodyPr/>
                    <a:lstStyle/>
                    <a:p>
                      <a:pPr marL="91440">
                        <a:lnSpc>
                          <a:spcPct val="100000"/>
                        </a:lnSpc>
                        <a:spcBef>
                          <a:spcPts val="290"/>
                        </a:spcBef>
                      </a:pPr>
                      <a:r>
                        <a:rPr sz="1200" spc="-5" dirty="0"/>
                        <a:t>Solidity</a:t>
                      </a:r>
                      <a:endParaRPr sz="1200" dirty="0">
                        <a:latin typeface="Times New Roman"/>
                        <a:cs typeface="Times New Roman"/>
                      </a:endParaRPr>
                    </a:p>
                  </a:txBody>
                  <a:tcPr marL="0" marR="0" marT="36830" marB="0"/>
                </a:tc>
                <a:extLst>
                  <a:ext uri="{0D108BD9-81ED-4DB2-BD59-A6C34878D82A}">
                    <a16:rowId xmlns:a16="http://schemas.microsoft.com/office/drawing/2014/main" val="1920150834"/>
                  </a:ext>
                </a:extLst>
              </a:tr>
              <a:tr h="416171">
                <a:tc>
                  <a:txBody>
                    <a:bodyPr/>
                    <a:lstStyle/>
                    <a:p>
                      <a:pPr marL="90805">
                        <a:lnSpc>
                          <a:spcPct val="100000"/>
                        </a:lnSpc>
                        <a:spcBef>
                          <a:spcPts val="285"/>
                        </a:spcBef>
                      </a:pPr>
                      <a:r>
                        <a:rPr sz="1200" spc="-5" dirty="0"/>
                        <a:t>Hyperledger</a:t>
                      </a:r>
                      <a:endParaRPr sz="1200" dirty="0">
                        <a:latin typeface="Times New Roman"/>
                        <a:cs typeface="Times New Roman"/>
                      </a:endParaRPr>
                    </a:p>
                  </a:txBody>
                  <a:tcPr marL="0" marR="0" marT="36195" marB="0"/>
                </a:tc>
                <a:tc>
                  <a:txBody>
                    <a:bodyPr/>
                    <a:lstStyle/>
                    <a:p>
                      <a:pPr marL="90805">
                        <a:lnSpc>
                          <a:spcPct val="100000"/>
                        </a:lnSpc>
                        <a:spcBef>
                          <a:spcPts val="285"/>
                        </a:spcBef>
                      </a:pPr>
                      <a:r>
                        <a:rPr sz="1200" spc="-5" dirty="0"/>
                        <a:t>Yes</a:t>
                      </a:r>
                      <a:endParaRPr sz="1200" dirty="0">
                        <a:latin typeface="Times New Roman"/>
                        <a:cs typeface="Times New Roman"/>
                      </a:endParaRPr>
                    </a:p>
                  </a:txBody>
                  <a:tcPr marL="0" marR="0" marT="36195" marB="0"/>
                </a:tc>
                <a:tc>
                  <a:txBody>
                    <a:bodyPr/>
                    <a:lstStyle/>
                    <a:p>
                      <a:pPr marL="91440" marR="0" indent="0" algn="l" defTabSz="914400" rtl="0" eaLnBrk="1" fontAlgn="auto" latinLnBrk="0" hangingPunct="1">
                        <a:lnSpc>
                          <a:spcPct val="100000"/>
                        </a:lnSpc>
                        <a:spcBef>
                          <a:spcPts val="285"/>
                        </a:spcBef>
                        <a:spcAft>
                          <a:spcPts val="0"/>
                        </a:spcAft>
                        <a:buClrTx/>
                        <a:buSzTx/>
                        <a:buFontTx/>
                        <a:buNone/>
                        <a:tabLst/>
                        <a:defRPr/>
                      </a:pPr>
                      <a:r>
                        <a:rPr sz="1200" spc="-5" dirty="0"/>
                        <a:t>Various</a:t>
                      </a:r>
                      <a:r>
                        <a:rPr lang="en-US" sz="1200" spc="-5" dirty="0"/>
                        <a:t> </a:t>
                      </a:r>
                      <a:r>
                        <a:rPr lang="en-US" sz="1200" spc="-5" dirty="0" err="1"/>
                        <a:t>GoLang</a:t>
                      </a:r>
                      <a:r>
                        <a:rPr lang="en-US" sz="1200" spc="-5" dirty="0"/>
                        <a:t>,</a:t>
                      </a:r>
                      <a:r>
                        <a:rPr lang="en-US" sz="1200" spc="-70" dirty="0"/>
                        <a:t> </a:t>
                      </a:r>
                      <a:r>
                        <a:rPr lang="en-US" sz="1200" spc="-5" dirty="0"/>
                        <a:t>C++,  </a:t>
                      </a:r>
                      <a:r>
                        <a:rPr lang="en-US" sz="1200" dirty="0" err="1"/>
                        <a:t>etc</a:t>
                      </a:r>
                      <a:r>
                        <a:rPr lang="en-US" sz="1200" dirty="0"/>
                        <a:t>,</a:t>
                      </a:r>
                      <a:r>
                        <a:rPr lang="en-US" sz="1200" spc="-25" dirty="0"/>
                        <a:t> </a:t>
                      </a:r>
                      <a:r>
                        <a:rPr lang="en-US" sz="1200" spc="-5" dirty="0"/>
                        <a:t>depends</a:t>
                      </a:r>
                      <a:endParaRPr sz="1200" dirty="0">
                        <a:latin typeface="Times New Roman"/>
                        <a:cs typeface="Times New Roman"/>
                      </a:endParaRPr>
                    </a:p>
                  </a:txBody>
                  <a:tcPr marL="0" marR="0" marT="36195" marB="0"/>
                </a:tc>
                <a:extLst>
                  <a:ext uri="{0D108BD9-81ED-4DB2-BD59-A6C34878D82A}">
                    <a16:rowId xmlns:a16="http://schemas.microsoft.com/office/drawing/2014/main" val="2167103314"/>
                  </a:ext>
                </a:extLst>
              </a:tr>
              <a:tr h="383955">
                <a:tc>
                  <a:txBody>
                    <a:bodyPr/>
                    <a:lstStyle/>
                    <a:p>
                      <a:pPr marL="90805">
                        <a:lnSpc>
                          <a:spcPct val="100000"/>
                        </a:lnSpc>
                        <a:spcBef>
                          <a:spcPts val="285"/>
                        </a:spcBef>
                      </a:pPr>
                      <a:r>
                        <a:rPr sz="1200" spc="-5" dirty="0"/>
                        <a:t>Others</a:t>
                      </a:r>
                      <a:endParaRPr sz="1200" dirty="0">
                        <a:latin typeface="Times New Roman"/>
                        <a:cs typeface="Times New Roman"/>
                      </a:endParaRPr>
                    </a:p>
                  </a:txBody>
                  <a:tcPr marL="0" marR="0" marT="36195" marB="0"/>
                </a:tc>
                <a:tc>
                  <a:txBody>
                    <a:bodyPr/>
                    <a:lstStyle/>
                    <a:p>
                      <a:pPr marL="90805">
                        <a:lnSpc>
                          <a:spcPct val="100000"/>
                        </a:lnSpc>
                        <a:spcBef>
                          <a:spcPts val="285"/>
                        </a:spcBef>
                      </a:pPr>
                      <a:r>
                        <a:rPr sz="1200" spc="-5" dirty="0"/>
                        <a:t>Depends</a:t>
                      </a:r>
                      <a:endParaRPr sz="1200" dirty="0">
                        <a:latin typeface="Times New Roman"/>
                        <a:cs typeface="Times New Roman"/>
                      </a:endParaRPr>
                    </a:p>
                  </a:txBody>
                  <a:tcPr marL="0" marR="0" marT="36195" marB="0"/>
                </a:tc>
                <a:tc>
                  <a:txBody>
                    <a:bodyPr/>
                    <a:lstStyle/>
                    <a:p>
                      <a:pPr marL="91440">
                        <a:lnSpc>
                          <a:spcPct val="100000"/>
                        </a:lnSpc>
                        <a:spcBef>
                          <a:spcPts val="285"/>
                        </a:spcBef>
                      </a:pPr>
                      <a:r>
                        <a:rPr sz="1200" spc="-5" dirty="0"/>
                        <a:t>Depends</a:t>
                      </a:r>
                      <a:endParaRPr sz="1200" dirty="0">
                        <a:latin typeface="Times New Roman"/>
                        <a:cs typeface="Times New Roman"/>
                      </a:endParaRPr>
                    </a:p>
                  </a:txBody>
                  <a:tcPr marL="0" marR="0" marT="36195" marB="0"/>
                </a:tc>
                <a:extLst>
                  <a:ext uri="{0D108BD9-81ED-4DB2-BD59-A6C34878D82A}">
                    <a16:rowId xmlns:a16="http://schemas.microsoft.com/office/drawing/2014/main" val="4068073025"/>
                  </a:ext>
                </a:extLst>
              </a:tr>
            </a:tbl>
          </a:graphicData>
        </a:graphic>
      </p:graphicFrame>
    </p:spTree>
    <p:extLst>
      <p:ext uri="{BB962C8B-B14F-4D97-AF65-F5344CB8AC3E}">
        <p14:creationId xmlns:p14="http://schemas.microsoft.com/office/powerpoint/2010/main" val="2673399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9293930-8AE7-EE4E-8649-627CF6FAD643}"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Introduction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
        <p:nvSpPr>
          <p:cNvPr id="9" name="object 2"/>
          <p:cNvSpPr txBox="1">
            <a:spLocks noGrp="1"/>
          </p:cNvSpPr>
          <p:nvPr>
            <p:ph idx="1"/>
          </p:nvPr>
        </p:nvSpPr>
        <p:spPr>
          <a:xfrm>
            <a:off x="457200" y="1600200"/>
            <a:ext cx="8229600" cy="394980"/>
          </a:xfrm>
          <a:prstGeom prst="rect">
            <a:avLst/>
          </a:prstGeom>
        </p:spPr>
        <p:txBody>
          <a:bodyPr vert="horz" wrap="square" lIns="0" tIns="12700" rIns="0" bIns="0" rtlCol="0">
            <a:spAutoFit/>
          </a:bodyPr>
          <a:lstStyle/>
          <a:p>
            <a:pPr marL="12700">
              <a:lnSpc>
                <a:spcPct val="100000"/>
              </a:lnSpc>
              <a:spcBef>
                <a:spcPts val="100"/>
              </a:spcBef>
            </a:pPr>
            <a:r>
              <a:rPr sz="1200" spc="5" dirty="0">
                <a:latin typeface="Times New Roman"/>
                <a:cs typeface="Times New Roman"/>
              </a:rPr>
              <a:t>How </a:t>
            </a:r>
            <a:r>
              <a:rPr sz="1200" spc="-10" dirty="0">
                <a:latin typeface="Times New Roman"/>
                <a:cs typeface="Times New Roman"/>
              </a:rPr>
              <a:t>Blockchain</a:t>
            </a:r>
            <a:r>
              <a:rPr sz="1200" spc="-30" dirty="0">
                <a:latin typeface="Times New Roman"/>
                <a:cs typeface="Times New Roman"/>
              </a:rPr>
              <a:t> </a:t>
            </a:r>
            <a:r>
              <a:rPr sz="1200" spc="-5" dirty="0">
                <a:latin typeface="Times New Roman"/>
                <a:cs typeface="Times New Roman"/>
              </a:rPr>
              <a:t>Works?</a:t>
            </a:r>
            <a:endParaRPr lang="en-US" sz="1200" spc="-5" dirty="0">
              <a:latin typeface="Times New Roman"/>
              <a:cs typeface="Times New Roman"/>
            </a:endParaRPr>
          </a:p>
          <a:p>
            <a:pPr marL="12700">
              <a:lnSpc>
                <a:spcPct val="100000"/>
              </a:lnSpc>
              <a:spcBef>
                <a:spcPts val="100"/>
              </a:spcBef>
            </a:pPr>
            <a:endParaRPr sz="1200" dirty="0">
              <a:latin typeface="Times New Roman"/>
              <a:cs typeface="Times New Roman"/>
            </a:endParaRPr>
          </a:p>
        </p:txBody>
      </p:sp>
      <p:sp>
        <p:nvSpPr>
          <p:cNvPr id="10" name="object 5"/>
          <p:cNvSpPr/>
          <p:nvPr/>
        </p:nvSpPr>
        <p:spPr>
          <a:xfrm>
            <a:off x="1371600" y="1995180"/>
            <a:ext cx="6096000" cy="2272020"/>
          </a:xfrm>
          <a:prstGeom prst="rect">
            <a:avLst/>
          </a:prstGeom>
          <a:blipFill>
            <a:blip r:embed="rId2" cstate="print"/>
            <a:stretch>
              <a:fillRect/>
            </a:stretch>
          </a:blipFill>
        </p:spPr>
        <p:txBody>
          <a:bodyPr wrap="square" lIns="0" tIns="0" rIns="0" bIns="0" rtlCol="0"/>
          <a:lstStyle/>
          <a:p>
            <a:endParaRPr/>
          </a:p>
        </p:txBody>
      </p:sp>
      <p:sp>
        <p:nvSpPr>
          <p:cNvPr id="11" name="object 6"/>
          <p:cNvSpPr/>
          <p:nvPr/>
        </p:nvSpPr>
        <p:spPr>
          <a:xfrm>
            <a:off x="1143000" y="4267200"/>
            <a:ext cx="6324600" cy="15240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87685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12700">
              <a:lnSpc>
                <a:spcPct val="100000"/>
              </a:lnSpc>
              <a:spcBef>
                <a:spcPts val="840"/>
              </a:spcBef>
            </a:pPr>
            <a:r>
              <a:rPr lang="en-US" sz="1200" spc="-5" dirty="0">
                <a:latin typeface="Times New Roman"/>
                <a:cs typeface="Times New Roman"/>
              </a:rPr>
              <a:t>Elements </a:t>
            </a:r>
            <a:r>
              <a:rPr lang="en-US" sz="1200" spc="10" dirty="0">
                <a:latin typeface="Times New Roman"/>
                <a:cs typeface="Times New Roman"/>
              </a:rPr>
              <a:t>of</a:t>
            </a:r>
            <a:r>
              <a:rPr lang="en-US" sz="1200" spc="-30" dirty="0">
                <a:latin typeface="Times New Roman"/>
                <a:cs typeface="Times New Roman"/>
              </a:rPr>
              <a:t> </a:t>
            </a:r>
            <a:r>
              <a:rPr lang="en-US" sz="1200" spc="-10" dirty="0">
                <a:latin typeface="Times New Roman"/>
                <a:cs typeface="Times New Roman"/>
              </a:rPr>
              <a:t> </a:t>
            </a:r>
            <a:r>
              <a:rPr lang="en-US" sz="1200" spc="-10" dirty="0" err="1">
                <a:latin typeface="Times New Roman"/>
                <a:cs typeface="Times New Roman"/>
              </a:rPr>
              <a:t>blockchain</a:t>
            </a:r>
            <a:r>
              <a:rPr lang="en-US" sz="1200" spc="-10" dirty="0">
                <a:latin typeface="Times New Roman"/>
                <a:cs typeface="Times New Roman"/>
              </a:rPr>
              <a:t> </a:t>
            </a:r>
            <a:r>
              <a:rPr lang="en-US" sz="1200" spc="-15" dirty="0">
                <a:latin typeface="Times New Roman"/>
                <a:cs typeface="Times New Roman"/>
              </a:rPr>
              <a:t>has five </a:t>
            </a:r>
            <a:r>
              <a:rPr lang="en-US" sz="1200" spc="-5" dirty="0">
                <a:latin typeface="Times New Roman"/>
                <a:cs typeface="Times New Roman"/>
              </a:rPr>
              <a:t>elements: Distribution,</a:t>
            </a:r>
            <a:r>
              <a:rPr lang="en-US" sz="1200" spc="-5" dirty="0">
                <a:solidFill>
                  <a:srgbClr val="0462C1"/>
                </a:solidFill>
                <a:latin typeface="Times New Roman"/>
                <a:cs typeface="Times New Roman"/>
              </a:rPr>
              <a:t> </a:t>
            </a:r>
            <a:r>
              <a:rPr lang="en-US" sz="1200" u="sng" spc="-5" dirty="0">
                <a:solidFill>
                  <a:srgbClr val="0462C1"/>
                </a:solidFill>
                <a:uFill>
                  <a:solidFill>
                    <a:srgbClr val="0462C1"/>
                  </a:solidFill>
                </a:uFill>
                <a:latin typeface="Times New Roman"/>
                <a:cs typeface="Times New Roman"/>
                <a:hlinkClick r:id="rId2"/>
              </a:rPr>
              <a:t>encryption</a:t>
            </a:r>
            <a:r>
              <a:rPr lang="en-US" sz="1200" spc="-5" dirty="0">
                <a:latin typeface="Times New Roman"/>
                <a:cs typeface="Times New Roman"/>
                <a:hlinkClick r:id="rId2"/>
              </a:rPr>
              <a:t>, </a:t>
            </a:r>
            <a:r>
              <a:rPr lang="en-US" sz="1200" spc="-10" dirty="0">
                <a:latin typeface="Times New Roman"/>
                <a:cs typeface="Times New Roman"/>
              </a:rPr>
              <a:t>immutability,</a:t>
            </a:r>
            <a:r>
              <a:rPr lang="en-US" sz="1200" spc="-10" dirty="0">
                <a:solidFill>
                  <a:srgbClr val="0462C1"/>
                </a:solidFill>
                <a:latin typeface="Times New Roman"/>
                <a:cs typeface="Times New Roman"/>
                <a:hlinkClick r:id="rId3"/>
              </a:rPr>
              <a:t> </a:t>
            </a:r>
            <a:r>
              <a:rPr lang="en-US" sz="1200" u="sng" spc="-5" dirty="0">
                <a:solidFill>
                  <a:srgbClr val="0462C1"/>
                </a:solidFill>
                <a:uFill>
                  <a:solidFill>
                    <a:srgbClr val="0462C1"/>
                  </a:solidFill>
                </a:uFill>
                <a:latin typeface="Times New Roman"/>
                <a:cs typeface="Times New Roman"/>
                <a:hlinkClick r:id="rId3"/>
              </a:rPr>
              <a:t>tokenization</a:t>
            </a:r>
            <a:r>
              <a:rPr lang="en-US" sz="1200" spc="-5" dirty="0">
                <a:solidFill>
                  <a:srgbClr val="0462C1"/>
                </a:solidFill>
                <a:latin typeface="Times New Roman"/>
                <a:cs typeface="Times New Roman"/>
                <a:hlinkClick r:id="rId3"/>
              </a:rPr>
              <a:t> </a:t>
            </a:r>
            <a:r>
              <a:rPr lang="en-US" sz="1200" spc="-5" dirty="0">
                <a:latin typeface="Times New Roman"/>
                <a:cs typeface="Times New Roman"/>
              </a:rPr>
              <a:t>and  decentralization.</a:t>
            </a:r>
            <a:endParaRPr lang="en-US" sz="1200" dirty="0">
              <a:latin typeface="Times New Roman"/>
              <a:cs typeface="Times New Roman"/>
            </a:endParaRPr>
          </a:p>
          <a:p>
            <a:endParaRPr lang="en-US" dirty="0"/>
          </a:p>
        </p:txBody>
      </p:sp>
      <p:sp>
        <p:nvSpPr>
          <p:cNvPr id="4" name="Date Placeholder 3"/>
          <p:cNvSpPr>
            <a:spLocks noGrp="1"/>
          </p:cNvSpPr>
          <p:nvPr>
            <p:ph type="dt" sz="half" idx="10"/>
          </p:nvPr>
        </p:nvSpPr>
        <p:spPr/>
        <p:txBody>
          <a:bodyPr/>
          <a:lstStyle/>
          <a:p>
            <a:fld id="{3BA438FD-8538-984C-BB15-8320E6678B71}"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Introduction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
        <p:nvSpPr>
          <p:cNvPr id="9" name="object 3"/>
          <p:cNvSpPr/>
          <p:nvPr/>
        </p:nvSpPr>
        <p:spPr>
          <a:xfrm>
            <a:off x="1981200" y="2362200"/>
            <a:ext cx="4347436" cy="297180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78062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69900" marR="158115" indent="-229235">
              <a:lnSpc>
                <a:spcPct val="110000"/>
              </a:lnSpc>
              <a:spcBef>
                <a:spcPts val="700"/>
              </a:spcBef>
              <a:buFont typeface="Arial"/>
              <a:buChar char="•"/>
              <a:tabLst>
                <a:tab pos="469900" algn="l"/>
                <a:tab pos="470534" algn="l"/>
              </a:tabLst>
            </a:pPr>
            <a:r>
              <a:rPr lang="en-US" sz="1200" b="1" spc="-5" dirty="0">
                <a:latin typeface="Times New Roman"/>
                <a:cs typeface="Times New Roman"/>
              </a:rPr>
              <a:t>Distribution: </a:t>
            </a:r>
            <a:r>
              <a:rPr lang="en-US" sz="1200" spc="-10" dirty="0" err="1">
                <a:latin typeface="Times New Roman"/>
                <a:cs typeface="Times New Roman"/>
              </a:rPr>
              <a:t>Blockchain</a:t>
            </a:r>
            <a:r>
              <a:rPr lang="en-US" sz="1200" spc="-10" dirty="0">
                <a:latin typeface="Times New Roman"/>
                <a:cs typeface="Times New Roman"/>
              </a:rPr>
              <a:t> </a:t>
            </a:r>
            <a:r>
              <a:rPr lang="en-US" sz="1200" dirty="0">
                <a:latin typeface="Times New Roman"/>
                <a:cs typeface="Times New Roman"/>
              </a:rPr>
              <a:t>participants are </a:t>
            </a:r>
            <a:r>
              <a:rPr lang="en-US" sz="1200" spc="-5" dirty="0">
                <a:latin typeface="Times New Roman"/>
                <a:cs typeface="Times New Roman"/>
              </a:rPr>
              <a:t>located physically apart </a:t>
            </a:r>
            <a:r>
              <a:rPr lang="en-US" sz="1200" dirty="0">
                <a:latin typeface="Times New Roman"/>
                <a:cs typeface="Times New Roman"/>
              </a:rPr>
              <a:t>from each </a:t>
            </a:r>
            <a:r>
              <a:rPr lang="en-US" sz="1200" spc="-5" dirty="0">
                <a:latin typeface="Times New Roman"/>
                <a:cs typeface="Times New Roman"/>
              </a:rPr>
              <a:t>other  </a:t>
            </a:r>
            <a:r>
              <a:rPr lang="en-US" sz="1200" spc="-10" dirty="0">
                <a:latin typeface="Times New Roman"/>
                <a:cs typeface="Times New Roman"/>
              </a:rPr>
              <a:t>and </a:t>
            </a:r>
            <a:r>
              <a:rPr lang="en-US" sz="1200" dirty="0">
                <a:latin typeface="Times New Roman"/>
                <a:cs typeface="Times New Roman"/>
              </a:rPr>
              <a:t>each </a:t>
            </a:r>
            <a:r>
              <a:rPr lang="en-US" sz="1200" spc="-5" dirty="0">
                <a:latin typeface="Times New Roman"/>
                <a:cs typeface="Times New Roman"/>
              </a:rPr>
              <a:t>node </a:t>
            </a:r>
            <a:r>
              <a:rPr lang="en-US" sz="1200" dirty="0">
                <a:latin typeface="Times New Roman"/>
                <a:cs typeface="Times New Roman"/>
              </a:rPr>
              <a:t>copy </a:t>
            </a:r>
            <a:r>
              <a:rPr lang="en-US" sz="1200" spc="10" dirty="0">
                <a:latin typeface="Times New Roman"/>
                <a:cs typeface="Times New Roman"/>
              </a:rPr>
              <a:t>of </a:t>
            </a:r>
            <a:r>
              <a:rPr lang="en-US" sz="1200" dirty="0">
                <a:latin typeface="Times New Roman"/>
                <a:cs typeface="Times New Roman"/>
              </a:rPr>
              <a:t>a </a:t>
            </a:r>
            <a:r>
              <a:rPr lang="en-US" sz="1200" spc="-10" dirty="0">
                <a:latin typeface="Times New Roman"/>
                <a:cs typeface="Times New Roman"/>
              </a:rPr>
              <a:t>ledger </a:t>
            </a:r>
            <a:r>
              <a:rPr lang="en-US" sz="1200" spc="-5" dirty="0">
                <a:latin typeface="Times New Roman"/>
                <a:cs typeface="Times New Roman"/>
              </a:rPr>
              <a:t>that updates </a:t>
            </a:r>
            <a:r>
              <a:rPr lang="en-US" sz="1200" spc="-10" dirty="0">
                <a:latin typeface="Times New Roman"/>
                <a:cs typeface="Times New Roman"/>
              </a:rPr>
              <a:t>with </a:t>
            </a:r>
            <a:r>
              <a:rPr lang="en-US" sz="1200" spc="-5" dirty="0">
                <a:latin typeface="Times New Roman"/>
                <a:cs typeface="Times New Roman"/>
              </a:rPr>
              <a:t>new transactions as </a:t>
            </a:r>
            <a:r>
              <a:rPr lang="en-US" sz="1200" dirty="0">
                <a:latin typeface="Times New Roman"/>
                <a:cs typeface="Times New Roman"/>
              </a:rPr>
              <a:t>they</a:t>
            </a:r>
            <a:r>
              <a:rPr lang="en-US" sz="1200" spc="80" dirty="0">
                <a:latin typeface="Times New Roman"/>
                <a:cs typeface="Times New Roman"/>
              </a:rPr>
              <a:t> </a:t>
            </a:r>
            <a:r>
              <a:rPr lang="en-US" sz="1200" dirty="0">
                <a:latin typeface="Times New Roman"/>
                <a:cs typeface="Times New Roman"/>
              </a:rPr>
              <a:t>occur.</a:t>
            </a:r>
          </a:p>
          <a:p>
            <a:pPr marL="469900" marR="45085" indent="-229235">
              <a:lnSpc>
                <a:spcPct val="110000"/>
              </a:lnSpc>
              <a:spcBef>
                <a:spcPts val="1010"/>
              </a:spcBef>
              <a:buFont typeface="Arial"/>
              <a:buChar char="•"/>
              <a:tabLst>
                <a:tab pos="469900" algn="l"/>
                <a:tab pos="470534" algn="l"/>
              </a:tabLst>
            </a:pPr>
            <a:r>
              <a:rPr lang="en-US" sz="1200" b="1" spc="-5" dirty="0">
                <a:latin typeface="Times New Roman"/>
                <a:cs typeface="Times New Roman"/>
              </a:rPr>
              <a:t>Encryption: </a:t>
            </a:r>
            <a:r>
              <a:rPr lang="en-US" sz="1200" spc="-10" dirty="0" err="1">
                <a:latin typeface="Times New Roman"/>
                <a:cs typeface="Times New Roman"/>
              </a:rPr>
              <a:t>Blockchain</a:t>
            </a:r>
            <a:r>
              <a:rPr lang="en-US" sz="1200" spc="-10" dirty="0">
                <a:latin typeface="Times New Roman"/>
                <a:cs typeface="Times New Roman"/>
              </a:rPr>
              <a:t> </a:t>
            </a:r>
            <a:r>
              <a:rPr lang="en-US" sz="1200" dirty="0">
                <a:latin typeface="Times New Roman"/>
                <a:cs typeface="Times New Roman"/>
              </a:rPr>
              <a:t>uses </a:t>
            </a:r>
            <a:r>
              <a:rPr lang="en-US" sz="1200" spc="-5" dirty="0">
                <a:latin typeface="Times New Roman"/>
                <a:cs typeface="Times New Roman"/>
              </a:rPr>
              <a:t>technologies </a:t>
            </a:r>
            <a:r>
              <a:rPr lang="en-US" sz="1200" dirty="0">
                <a:latin typeface="Times New Roman"/>
                <a:cs typeface="Times New Roman"/>
              </a:rPr>
              <a:t>such </a:t>
            </a:r>
            <a:r>
              <a:rPr lang="en-US" sz="1200" spc="5" dirty="0">
                <a:latin typeface="Times New Roman"/>
                <a:cs typeface="Times New Roman"/>
              </a:rPr>
              <a:t>as </a:t>
            </a:r>
            <a:r>
              <a:rPr lang="en-US" sz="1200" spc="-10" dirty="0">
                <a:latin typeface="Times New Roman"/>
                <a:cs typeface="Times New Roman"/>
              </a:rPr>
              <a:t>public </a:t>
            </a:r>
            <a:r>
              <a:rPr lang="en-US" sz="1200" spc="-5" dirty="0">
                <a:latin typeface="Times New Roman"/>
                <a:cs typeface="Times New Roman"/>
              </a:rPr>
              <a:t>and </a:t>
            </a:r>
            <a:r>
              <a:rPr lang="en-US" sz="1200" dirty="0">
                <a:latin typeface="Times New Roman"/>
                <a:cs typeface="Times New Roman"/>
              </a:rPr>
              <a:t>private </a:t>
            </a:r>
            <a:r>
              <a:rPr lang="en-US" sz="1200" spc="-5" dirty="0">
                <a:latin typeface="Times New Roman"/>
                <a:cs typeface="Times New Roman"/>
              </a:rPr>
              <a:t>keys </a:t>
            </a:r>
            <a:r>
              <a:rPr lang="en-US" sz="1200" dirty="0">
                <a:latin typeface="Times New Roman"/>
                <a:cs typeface="Times New Roman"/>
              </a:rPr>
              <a:t>to </a:t>
            </a:r>
            <a:r>
              <a:rPr lang="en-US" sz="1200" spc="-5" dirty="0">
                <a:latin typeface="Times New Roman"/>
                <a:cs typeface="Times New Roman"/>
              </a:rPr>
              <a:t>record  </a:t>
            </a:r>
            <a:r>
              <a:rPr lang="en-US" sz="1200" dirty="0">
                <a:latin typeface="Times New Roman"/>
                <a:cs typeface="Times New Roman"/>
              </a:rPr>
              <a:t>the </a:t>
            </a:r>
            <a:r>
              <a:rPr lang="en-US" sz="1200" spc="5" dirty="0">
                <a:latin typeface="Times New Roman"/>
                <a:cs typeface="Times New Roman"/>
              </a:rPr>
              <a:t>data </a:t>
            </a:r>
            <a:r>
              <a:rPr lang="en-US" sz="1200" spc="-15" dirty="0">
                <a:latin typeface="Times New Roman"/>
                <a:cs typeface="Times New Roman"/>
              </a:rPr>
              <a:t>in </a:t>
            </a:r>
            <a:r>
              <a:rPr lang="en-US" sz="1200" dirty="0">
                <a:latin typeface="Times New Roman"/>
                <a:cs typeface="Times New Roman"/>
              </a:rPr>
              <a:t>the </a:t>
            </a:r>
            <a:r>
              <a:rPr lang="en-US" sz="1200" spc="-5" dirty="0">
                <a:latin typeface="Times New Roman"/>
                <a:cs typeface="Times New Roman"/>
              </a:rPr>
              <a:t>blocks</a:t>
            </a:r>
            <a:r>
              <a:rPr lang="en-US" sz="1200" spc="-20" dirty="0">
                <a:latin typeface="Times New Roman"/>
                <a:cs typeface="Times New Roman"/>
              </a:rPr>
              <a:t> </a:t>
            </a:r>
            <a:r>
              <a:rPr lang="en-US" sz="1200" spc="-10" dirty="0">
                <a:latin typeface="Times New Roman"/>
                <a:cs typeface="Times New Roman"/>
              </a:rPr>
              <a:t>securely.</a:t>
            </a:r>
            <a:endParaRPr lang="en-US" sz="1200" dirty="0">
              <a:latin typeface="Times New Roman"/>
              <a:cs typeface="Times New Roman"/>
            </a:endParaRPr>
          </a:p>
          <a:p>
            <a:pPr marL="469900" marR="132080" indent="-229235">
              <a:lnSpc>
                <a:spcPct val="110000"/>
              </a:lnSpc>
              <a:buFont typeface="Arial"/>
              <a:buChar char="•"/>
              <a:tabLst>
                <a:tab pos="469900" algn="l"/>
                <a:tab pos="470534" algn="l"/>
              </a:tabLst>
            </a:pPr>
            <a:r>
              <a:rPr lang="en-US" sz="1200" b="1" spc="-5" dirty="0">
                <a:latin typeface="Times New Roman"/>
                <a:cs typeface="Times New Roman"/>
              </a:rPr>
              <a:t>Immutability: </a:t>
            </a:r>
            <a:r>
              <a:rPr lang="en-US" sz="1200" spc="-5" dirty="0">
                <a:latin typeface="Times New Roman"/>
                <a:cs typeface="Times New Roman"/>
              </a:rPr>
              <a:t>Completed transactions </a:t>
            </a:r>
            <a:r>
              <a:rPr lang="en-US" sz="1200" dirty="0">
                <a:latin typeface="Times New Roman"/>
                <a:cs typeface="Times New Roman"/>
              </a:rPr>
              <a:t>are </a:t>
            </a:r>
            <a:r>
              <a:rPr lang="en-US" sz="1200" spc="-5" dirty="0">
                <a:latin typeface="Times New Roman"/>
                <a:cs typeface="Times New Roman"/>
              </a:rPr>
              <a:t>cryptographically signed, time-stamped  </a:t>
            </a:r>
            <a:r>
              <a:rPr lang="en-US" sz="1200" spc="-10" dirty="0">
                <a:latin typeface="Times New Roman"/>
                <a:cs typeface="Times New Roman"/>
              </a:rPr>
              <a:t>and </a:t>
            </a:r>
            <a:r>
              <a:rPr lang="en-US" sz="1200" spc="-5" dirty="0">
                <a:latin typeface="Times New Roman"/>
                <a:cs typeface="Times New Roman"/>
              </a:rPr>
              <a:t>sequentially added </a:t>
            </a:r>
            <a:r>
              <a:rPr lang="en-US" sz="1200" dirty="0">
                <a:latin typeface="Times New Roman"/>
                <a:cs typeface="Times New Roman"/>
              </a:rPr>
              <a:t>to the</a:t>
            </a:r>
            <a:r>
              <a:rPr lang="en-US" sz="1200" spc="35" dirty="0">
                <a:latin typeface="Times New Roman"/>
                <a:cs typeface="Times New Roman"/>
              </a:rPr>
              <a:t> </a:t>
            </a:r>
            <a:r>
              <a:rPr lang="en-US" sz="1200" spc="-5" dirty="0">
                <a:latin typeface="Times New Roman"/>
                <a:cs typeface="Times New Roman"/>
              </a:rPr>
              <a:t>ledger.</a:t>
            </a:r>
            <a:endParaRPr lang="en-US" sz="1200" dirty="0">
              <a:latin typeface="Times New Roman"/>
              <a:cs typeface="Times New Roman"/>
            </a:endParaRPr>
          </a:p>
          <a:p>
            <a:pPr marL="469900" marR="5080" indent="-229235">
              <a:lnSpc>
                <a:spcPct val="110100"/>
              </a:lnSpc>
              <a:spcBef>
                <a:spcPts val="1005"/>
              </a:spcBef>
              <a:buFont typeface="Arial"/>
              <a:buChar char="•"/>
              <a:tabLst>
                <a:tab pos="469900" algn="l"/>
                <a:tab pos="470534" algn="l"/>
              </a:tabLst>
            </a:pPr>
            <a:r>
              <a:rPr lang="en-US" sz="1200" b="1" spc="-5" dirty="0">
                <a:latin typeface="Times New Roman"/>
                <a:cs typeface="Times New Roman"/>
              </a:rPr>
              <a:t>Tokenization: </a:t>
            </a:r>
            <a:r>
              <a:rPr lang="en-US" sz="1200" spc="-5" dirty="0">
                <a:latin typeface="Times New Roman"/>
                <a:cs typeface="Times New Roman"/>
              </a:rPr>
              <a:t>Transactions and other interactions </a:t>
            </a:r>
            <a:r>
              <a:rPr lang="en-US" sz="1200" spc="-15" dirty="0">
                <a:latin typeface="Times New Roman"/>
                <a:cs typeface="Times New Roman"/>
              </a:rPr>
              <a:t>in </a:t>
            </a:r>
            <a:r>
              <a:rPr lang="en-US" sz="1200" dirty="0">
                <a:latin typeface="Times New Roman"/>
                <a:cs typeface="Times New Roman"/>
              </a:rPr>
              <a:t>a </a:t>
            </a:r>
            <a:r>
              <a:rPr lang="en-US" sz="1200" spc="-5" dirty="0" err="1">
                <a:latin typeface="Times New Roman"/>
                <a:cs typeface="Times New Roman"/>
              </a:rPr>
              <a:t>blockchain</a:t>
            </a:r>
            <a:r>
              <a:rPr lang="en-US" sz="1200" spc="-5" dirty="0">
                <a:latin typeface="Times New Roman"/>
                <a:cs typeface="Times New Roman"/>
              </a:rPr>
              <a:t> involve </a:t>
            </a:r>
            <a:r>
              <a:rPr lang="en-US" sz="1200" dirty="0">
                <a:latin typeface="Times New Roman"/>
                <a:cs typeface="Times New Roman"/>
              </a:rPr>
              <a:t>the </a:t>
            </a:r>
            <a:r>
              <a:rPr lang="en-US" sz="1200" spc="-5" dirty="0">
                <a:latin typeface="Times New Roman"/>
                <a:cs typeface="Times New Roman"/>
              </a:rPr>
              <a:t>secure  exchange </a:t>
            </a:r>
            <a:r>
              <a:rPr lang="en-US" sz="1200" spc="10" dirty="0">
                <a:latin typeface="Times New Roman"/>
                <a:cs typeface="Times New Roman"/>
              </a:rPr>
              <a:t>of</a:t>
            </a:r>
            <a:r>
              <a:rPr lang="en-US" sz="1200" spc="-25" dirty="0">
                <a:latin typeface="Times New Roman"/>
                <a:cs typeface="Times New Roman"/>
              </a:rPr>
              <a:t> </a:t>
            </a:r>
            <a:r>
              <a:rPr lang="en-US" sz="1200" spc="-5" dirty="0">
                <a:latin typeface="Times New Roman"/>
                <a:cs typeface="Times New Roman"/>
              </a:rPr>
              <a:t>value.</a:t>
            </a:r>
            <a:endParaRPr lang="en-US" sz="1200" dirty="0">
              <a:latin typeface="Times New Roman"/>
              <a:cs typeface="Times New Roman"/>
            </a:endParaRPr>
          </a:p>
          <a:p>
            <a:pPr marL="469900" marR="384810" indent="-229235">
              <a:lnSpc>
                <a:spcPct val="110000"/>
              </a:lnSpc>
              <a:spcBef>
                <a:spcPts val="1010"/>
              </a:spcBef>
              <a:buFont typeface="Arial"/>
              <a:buChar char="•"/>
              <a:tabLst>
                <a:tab pos="469900" algn="l"/>
                <a:tab pos="470534" algn="l"/>
              </a:tabLst>
            </a:pPr>
            <a:r>
              <a:rPr lang="en-US" sz="1200" b="1" spc="-5" dirty="0" err="1">
                <a:latin typeface="Times New Roman"/>
                <a:cs typeface="Times New Roman"/>
              </a:rPr>
              <a:t>Decentralization:</a:t>
            </a:r>
            <a:r>
              <a:rPr lang="en-US" sz="1200" spc="-5" dirty="0" err="1">
                <a:latin typeface="Times New Roman"/>
                <a:cs typeface="Times New Roman"/>
              </a:rPr>
              <a:t>Both</a:t>
            </a:r>
            <a:r>
              <a:rPr lang="en-US" sz="1200" spc="-5" dirty="0">
                <a:latin typeface="Times New Roman"/>
                <a:cs typeface="Times New Roman"/>
              </a:rPr>
              <a:t> </a:t>
            </a:r>
            <a:r>
              <a:rPr lang="en-US" sz="1200" dirty="0">
                <a:latin typeface="Times New Roman"/>
                <a:cs typeface="Times New Roman"/>
              </a:rPr>
              <a:t>network </a:t>
            </a:r>
            <a:r>
              <a:rPr lang="en-US" sz="1200" spc="-5" dirty="0">
                <a:latin typeface="Times New Roman"/>
                <a:cs typeface="Times New Roman"/>
              </a:rPr>
              <a:t>information and </a:t>
            </a:r>
            <a:r>
              <a:rPr lang="en-US" sz="1200" spc="-10" dirty="0">
                <a:latin typeface="Times New Roman"/>
                <a:cs typeface="Times New Roman"/>
              </a:rPr>
              <a:t>the </a:t>
            </a:r>
            <a:r>
              <a:rPr lang="en-US" sz="1200" spc="-5" dirty="0">
                <a:latin typeface="Times New Roman"/>
                <a:cs typeface="Times New Roman"/>
              </a:rPr>
              <a:t>rules </a:t>
            </a:r>
            <a:r>
              <a:rPr lang="en-US" sz="1200" spc="-10" dirty="0">
                <a:latin typeface="Times New Roman"/>
                <a:cs typeface="Times New Roman"/>
              </a:rPr>
              <a:t>for </a:t>
            </a:r>
            <a:r>
              <a:rPr lang="en-US" sz="1200" spc="-5" dirty="0">
                <a:latin typeface="Times New Roman"/>
                <a:cs typeface="Times New Roman"/>
              </a:rPr>
              <a:t>how </a:t>
            </a:r>
            <a:r>
              <a:rPr lang="en-US" sz="1200" dirty="0">
                <a:latin typeface="Times New Roman"/>
                <a:cs typeface="Times New Roman"/>
              </a:rPr>
              <a:t>the </a:t>
            </a:r>
            <a:r>
              <a:rPr lang="en-US" sz="1200" spc="-5" dirty="0">
                <a:latin typeface="Times New Roman"/>
                <a:cs typeface="Times New Roman"/>
              </a:rPr>
              <a:t>network  </a:t>
            </a:r>
            <a:r>
              <a:rPr lang="en-US" sz="1200" dirty="0">
                <a:latin typeface="Times New Roman"/>
                <a:cs typeface="Times New Roman"/>
              </a:rPr>
              <a:t>operates are </a:t>
            </a:r>
            <a:r>
              <a:rPr lang="en-US" sz="1200" spc="-10" dirty="0">
                <a:latin typeface="Times New Roman"/>
                <a:cs typeface="Times New Roman"/>
              </a:rPr>
              <a:t>maintained </a:t>
            </a:r>
            <a:r>
              <a:rPr lang="en-US" sz="1200" dirty="0">
                <a:latin typeface="Times New Roman"/>
                <a:cs typeface="Times New Roman"/>
              </a:rPr>
              <a:t>by </a:t>
            </a:r>
            <a:r>
              <a:rPr lang="en-US" sz="1200" spc="-5" dirty="0">
                <a:latin typeface="Times New Roman"/>
                <a:cs typeface="Times New Roman"/>
              </a:rPr>
              <a:t>nodes </a:t>
            </a:r>
            <a:r>
              <a:rPr lang="en-US" sz="1200" dirty="0">
                <a:latin typeface="Times New Roman"/>
                <a:cs typeface="Times New Roman"/>
              </a:rPr>
              <a:t>due to </a:t>
            </a:r>
            <a:r>
              <a:rPr lang="en-US" sz="1200" spc="-10" dirty="0">
                <a:latin typeface="Times New Roman"/>
                <a:cs typeface="Times New Roman"/>
              </a:rPr>
              <a:t>consensus</a:t>
            </a:r>
            <a:r>
              <a:rPr lang="en-US" sz="1200" spc="75" dirty="0">
                <a:latin typeface="Times New Roman"/>
                <a:cs typeface="Times New Roman"/>
              </a:rPr>
              <a:t> </a:t>
            </a:r>
            <a:r>
              <a:rPr lang="en-US" sz="1200" spc="-10" dirty="0">
                <a:latin typeface="Times New Roman"/>
                <a:cs typeface="Times New Roman"/>
              </a:rPr>
              <a:t>mechanism.</a:t>
            </a:r>
          </a:p>
          <a:p>
            <a:pPr marL="12700">
              <a:lnSpc>
                <a:spcPct val="100000"/>
              </a:lnSpc>
            </a:pPr>
            <a:r>
              <a:rPr lang="en-US" sz="1200" b="1" spc="-5" dirty="0">
                <a:latin typeface="Times New Roman"/>
                <a:cs typeface="Times New Roman"/>
              </a:rPr>
              <a:t>Benefits </a:t>
            </a:r>
            <a:r>
              <a:rPr lang="en-US" sz="1200" b="1" dirty="0">
                <a:latin typeface="Times New Roman"/>
                <a:cs typeface="Times New Roman"/>
              </a:rPr>
              <a:t>of</a:t>
            </a:r>
            <a:r>
              <a:rPr lang="en-US" sz="1200" b="1" spc="-5" dirty="0">
                <a:latin typeface="Times New Roman"/>
                <a:cs typeface="Times New Roman"/>
              </a:rPr>
              <a:t> </a:t>
            </a:r>
            <a:r>
              <a:rPr lang="en-US" sz="1200" b="1" spc="-5" dirty="0" err="1">
                <a:latin typeface="Times New Roman"/>
                <a:cs typeface="Times New Roman"/>
              </a:rPr>
              <a:t>Blockchains</a:t>
            </a:r>
            <a:endParaRPr lang="en-US" sz="1200" dirty="0">
              <a:latin typeface="Times New Roman"/>
              <a:cs typeface="Times New Roman"/>
            </a:endParaRPr>
          </a:p>
          <a:p>
            <a:pPr marL="622300">
              <a:lnSpc>
                <a:spcPct val="100000"/>
              </a:lnSpc>
              <a:spcBef>
                <a:spcPts val="819"/>
              </a:spcBef>
            </a:pPr>
            <a:r>
              <a:rPr lang="en-US" sz="1200" spc="-5" dirty="0">
                <a:latin typeface="Times New Roman"/>
                <a:cs typeface="Times New Roman"/>
              </a:rPr>
              <a:t>Benefits </a:t>
            </a:r>
            <a:r>
              <a:rPr lang="en-US" sz="1200" spc="10" dirty="0">
                <a:latin typeface="Times New Roman"/>
                <a:cs typeface="Times New Roman"/>
              </a:rPr>
              <a:t>of </a:t>
            </a:r>
            <a:r>
              <a:rPr lang="en-US" sz="1200" spc="-5" dirty="0" err="1">
                <a:latin typeface="Times New Roman"/>
                <a:cs typeface="Times New Roman"/>
              </a:rPr>
              <a:t>Blockchains</a:t>
            </a:r>
            <a:r>
              <a:rPr lang="en-US" sz="1200" spc="-5" dirty="0">
                <a:latin typeface="Times New Roman"/>
                <a:cs typeface="Times New Roman"/>
              </a:rPr>
              <a:t> Over Traditional</a:t>
            </a:r>
            <a:r>
              <a:rPr lang="en-US" sz="1200" spc="-30" dirty="0">
                <a:latin typeface="Times New Roman"/>
                <a:cs typeface="Times New Roman"/>
              </a:rPr>
              <a:t> </a:t>
            </a:r>
            <a:r>
              <a:rPr lang="en-US" sz="1200" spc="-10" dirty="0">
                <a:latin typeface="Times New Roman"/>
                <a:cs typeface="Times New Roman"/>
              </a:rPr>
              <a:t>Finance</a:t>
            </a:r>
          </a:p>
          <a:p>
            <a:pPr marL="622300">
              <a:lnSpc>
                <a:spcPct val="100000"/>
              </a:lnSpc>
              <a:spcBef>
                <a:spcPts val="819"/>
              </a:spcBef>
            </a:pPr>
            <a:endParaRPr lang="en-US" sz="1200" dirty="0">
              <a:latin typeface="Times New Roman"/>
              <a:cs typeface="Times New Roman"/>
            </a:endParaRPr>
          </a:p>
          <a:p>
            <a:pPr marL="469900" marR="384810" indent="-229235">
              <a:lnSpc>
                <a:spcPct val="110000"/>
              </a:lnSpc>
              <a:spcBef>
                <a:spcPts val="1010"/>
              </a:spcBef>
              <a:buFont typeface="Arial"/>
              <a:buChar char="•"/>
              <a:tabLst>
                <a:tab pos="469900" algn="l"/>
                <a:tab pos="470534" algn="l"/>
              </a:tabLst>
            </a:pPr>
            <a:endParaRPr lang="en-US" sz="1200" dirty="0">
              <a:latin typeface="Times New Roman"/>
              <a:cs typeface="Times New Roman"/>
            </a:endParaRPr>
          </a:p>
          <a:p>
            <a:endParaRPr lang="en-US" dirty="0"/>
          </a:p>
        </p:txBody>
      </p:sp>
      <p:sp>
        <p:nvSpPr>
          <p:cNvPr id="4" name="Date Placeholder 3"/>
          <p:cNvSpPr>
            <a:spLocks noGrp="1"/>
          </p:cNvSpPr>
          <p:nvPr>
            <p:ph type="dt" sz="half" idx="10"/>
          </p:nvPr>
        </p:nvSpPr>
        <p:spPr/>
        <p:txBody>
          <a:bodyPr/>
          <a:lstStyle/>
          <a:p>
            <a:fld id="{62EDE6AD-6186-734F-A691-AE6F54532621}"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Introduction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
        <p:nvSpPr>
          <p:cNvPr id="9" name="object 3"/>
          <p:cNvSpPr/>
          <p:nvPr/>
        </p:nvSpPr>
        <p:spPr>
          <a:xfrm>
            <a:off x="2438400" y="4114800"/>
            <a:ext cx="4343400" cy="193289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21825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40000" lnSpcReduction="20000"/>
          </a:bodyPr>
          <a:lstStyle/>
          <a:p>
            <a:pPr marL="12700" marR="173355">
              <a:lnSpc>
                <a:spcPct val="143300"/>
              </a:lnSpc>
              <a:spcBef>
                <a:spcPts val="695"/>
              </a:spcBef>
            </a:pPr>
            <a:r>
              <a:rPr lang="en-US" b="1" spc="-10" dirty="0">
                <a:latin typeface="Times New Roman"/>
                <a:cs typeface="Times New Roman"/>
              </a:rPr>
              <a:t>Trustless</a:t>
            </a:r>
            <a:r>
              <a:rPr lang="en-US" spc="-10" dirty="0">
                <a:latin typeface="Times New Roman"/>
                <a:cs typeface="Times New Roman"/>
              </a:rPr>
              <a:t>: </a:t>
            </a:r>
            <a:r>
              <a:rPr lang="en-US" dirty="0">
                <a:latin typeface="Times New Roman"/>
                <a:cs typeface="Times New Roman"/>
              </a:rPr>
              <a:t>The </a:t>
            </a:r>
            <a:r>
              <a:rPr lang="en-US" spc="-10" dirty="0" err="1">
                <a:latin typeface="Times New Roman"/>
                <a:cs typeface="Times New Roman"/>
              </a:rPr>
              <a:t>blockchain</a:t>
            </a:r>
            <a:r>
              <a:rPr lang="en-US" spc="-10" dirty="0">
                <a:latin typeface="Times New Roman"/>
                <a:cs typeface="Times New Roman"/>
              </a:rPr>
              <a:t> </a:t>
            </a:r>
            <a:r>
              <a:rPr lang="en-US" spc="-15" dirty="0">
                <a:latin typeface="Times New Roman"/>
                <a:cs typeface="Times New Roman"/>
              </a:rPr>
              <a:t>is </a:t>
            </a:r>
            <a:r>
              <a:rPr lang="en-US" spc="-10" dirty="0">
                <a:latin typeface="Times New Roman"/>
                <a:cs typeface="Times New Roman"/>
              </a:rPr>
              <a:t>immutable </a:t>
            </a:r>
            <a:r>
              <a:rPr lang="en-US" spc="-5" dirty="0">
                <a:latin typeface="Times New Roman"/>
                <a:cs typeface="Times New Roman"/>
              </a:rPr>
              <a:t>and </a:t>
            </a:r>
            <a:r>
              <a:rPr lang="en-US" dirty="0">
                <a:latin typeface="Times New Roman"/>
                <a:cs typeface="Times New Roman"/>
              </a:rPr>
              <a:t>automates trusted </a:t>
            </a:r>
            <a:r>
              <a:rPr lang="en-US" spc="-5" dirty="0">
                <a:latin typeface="Times New Roman"/>
                <a:cs typeface="Times New Roman"/>
              </a:rPr>
              <a:t>transactions between  counterparties who </a:t>
            </a:r>
            <a:r>
              <a:rPr lang="en-US" spc="-15" dirty="0">
                <a:latin typeface="Times New Roman"/>
                <a:cs typeface="Times New Roman"/>
              </a:rPr>
              <a:t>do </a:t>
            </a:r>
            <a:r>
              <a:rPr lang="en-US" spc="-10" dirty="0">
                <a:latin typeface="Times New Roman"/>
                <a:cs typeface="Times New Roman"/>
              </a:rPr>
              <a:t>not need </a:t>
            </a:r>
            <a:r>
              <a:rPr lang="en-US" dirty="0">
                <a:latin typeface="Times New Roman"/>
                <a:cs typeface="Times New Roman"/>
              </a:rPr>
              <a:t>to </a:t>
            </a:r>
            <a:r>
              <a:rPr lang="en-US" spc="-5" dirty="0">
                <a:latin typeface="Times New Roman"/>
                <a:cs typeface="Times New Roman"/>
              </a:rPr>
              <a:t>know each </a:t>
            </a:r>
            <a:r>
              <a:rPr lang="en-US" dirty="0">
                <a:latin typeface="Times New Roman"/>
                <a:cs typeface="Times New Roman"/>
              </a:rPr>
              <a:t>other. </a:t>
            </a:r>
            <a:r>
              <a:rPr lang="en-US" spc="-10" dirty="0">
                <a:latin typeface="Times New Roman"/>
                <a:cs typeface="Times New Roman"/>
              </a:rPr>
              <a:t>Transactions </a:t>
            </a:r>
            <a:r>
              <a:rPr lang="en-US" dirty="0">
                <a:latin typeface="Times New Roman"/>
                <a:cs typeface="Times New Roman"/>
              </a:rPr>
              <a:t>are </a:t>
            </a:r>
            <a:r>
              <a:rPr lang="en-US" spc="-5" dirty="0">
                <a:latin typeface="Times New Roman"/>
                <a:cs typeface="Times New Roman"/>
              </a:rPr>
              <a:t>only </a:t>
            </a:r>
            <a:r>
              <a:rPr lang="en-US" dirty="0">
                <a:latin typeface="Times New Roman"/>
                <a:cs typeface="Times New Roman"/>
              </a:rPr>
              <a:t>executed </a:t>
            </a:r>
            <a:r>
              <a:rPr lang="en-US" spc="-5" dirty="0">
                <a:latin typeface="Times New Roman"/>
                <a:cs typeface="Times New Roman"/>
              </a:rPr>
              <a:t>when  </a:t>
            </a:r>
            <a:r>
              <a:rPr lang="en-US" spc="-10" dirty="0">
                <a:latin typeface="Times New Roman"/>
                <a:cs typeface="Times New Roman"/>
              </a:rPr>
              <a:t>programmed </a:t>
            </a:r>
            <a:r>
              <a:rPr lang="en-US" spc="-5" dirty="0">
                <a:latin typeface="Times New Roman"/>
                <a:cs typeface="Times New Roman"/>
              </a:rPr>
              <a:t>conditions </a:t>
            </a:r>
            <a:r>
              <a:rPr lang="en-US" dirty="0">
                <a:latin typeface="Times New Roman"/>
                <a:cs typeface="Times New Roman"/>
              </a:rPr>
              <a:t>are </a:t>
            </a:r>
            <a:r>
              <a:rPr lang="en-US" spc="-20" dirty="0">
                <a:latin typeface="Times New Roman"/>
                <a:cs typeface="Times New Roman"/>
              </a:rPr>
              <a:t>met </a:t>
            </a:r>
            <a:r>
              <a:rPr lang="en-US" dirty="0">
                <a:latin typeface="Times New Roman"/>
                <a:cs typeface="Times New Roman"/>
              </a:rPr>
              <a:t>by </a:t>
            </a:r>
            <a:r>
              <a:rPr lang="en-US" spc="5" dirty="0">
                <a:latin typeface="Times New Roman"/>
                <a:cs typeface="Times New Roman"/>
              </a:rPr>
              <a:t>both</a:t>
            </a:r>
            <a:r>
              <a:rPr lang="en-US" spc="80" dirty="0">
                <a:latin typeface="Times New Roman"/>
                <a:cs typeface="Times New Roman"/>
              </a:rPr>
              <a:t> </a:t>
            </a:r>
            <a:r>
              <a:rPr lang="en-US" spc="-10" dirty="0">
                <a:latin typeface="Times New Roman"/>
                <a:cs typeface="Times New Roman"/>
              </a:rPr>
              <a:t>parties.</a:t>
            </a:r>
            <a:endParaRPr lang="en-US" dirty="0">
              <a:latin typeface="Times New Roman"/>
              <a:cs typeface="Times New Roman"/>
            </a:endParaRPr>
          </a:p>
          <a:p>
            <a:pPr marL="12700" marR="339090">
              <a:lnSpc>
                <a:spcPct val="144200"/>
              </a:lnSpc>
              <a:spcBef>
                <a:spcPts val="660"/>
              </a:spcBef>
            </a:pPr>
            <a:r>
              <a:rPr lang="en-US" b="1" spc="-5" dirty="0">
                <a:latin typeface="Times New Roman"/>
                <a:cs typeface="Times New Roman"/>
              </a:rPr>
              <a:t>Unstoppable</a:t>
            </a:r>
            <a:r>
              <a:rPr lang="en-US" spc="-5" dirty="0">
                <a:latin typeface="Times New Roman"/>
                <a:cs typeface="Times New Roman"/>
              </a:rPr>
              <a:t>: </a:t>
            </a:r>
            <a:r>
              <a:rPr lang="en-US" spc="-10" dirty="0">
                <a:latin typeface="Times New Roman"/>
                <a:cs typeface="Times New Roman"/>
              </a:rPr>
              <a:t>Once </a:t>
            </a:r>
            <a:r>
              <a:rPr lang="en-US" dirty="0">
                <a:latin typeface="Times New Roman"/>
                <a:cs typeface="Times New Roman"/>
              </a:rPr>
              <a:t>the </a:t>
            </a:r>
            <a:r>
              <a:rPr lang="en-US" spc="-5" dirty="0">
                <a:latin typeface="Times New Roman"/>
                <a:cs typeface="Times New Roman"/>
              </a:rPr>
              <a:t>conditions programmed </a:t>
            </a:r>
            <a:r>
              <a:rPr lang="en-US" spc="-10" dirty="0">
                <a:latin typeface="Times New Roman"/>
                <a:cs typeface="Times New Roman"/>
              </a:rPr>
              <a:t>into </a:t>
            </a:r>
            <a:r>
              <a:rPr lang="en-US" dirty="0">
                <a:latin typeface="Times New Roman"/>
                <a:cs typeface="Times New Roman"/>
              </a:rPr>
              <a:t>a </a:t>
            </a:r>
            <a:r>
              <a:rPr lang="en-US" spc="-5" dirty="0" err="1">
                <a:latin typeface="Times New Roman"/>
                <a:cs typeface="Times New Roman"/>
              </a:rPr>
              <a:t>blockchain</a:t>
            </a:r>
            <a:r>
              <a:rPr lang="en-US" spc="-5" dirty="0">
                <a:latin typeface="Times New Roman"/>
                <a:cs typeface="Times New Roman"/>
              </a:rPr>
              <a:t> </a:t>
            </a:r>
            <a:r>
              <a:rPr lang="en-US" spc="10" dirty="0">
                <a:latin typeface="Times New Roman"/>
                <a:cs typeface="Times New Roman"/>
              </a:rPr>
              <a:t>protocol </a:t>
            </a:r>
            <a:r>
              <a:rPr lang="en-US" dirty="0">
                <a:latin typeface="Times New Roman"/>
                <a:cs typeface="Times New Roman"/>
              </a:rPr>
              <a:t>are </a:t>
            </a:r>
            <a:r>
              <a:rPr lang="en-US" spc="-5" dirty="0">
                <a:latin typeface="Times New Roman"/>
                <a:cs typeface="Times New Roman"/>
              </a:rPr>
              <a:t>met, an  initiated transaction cannot </a:t>
            </a:r>
            <a:r>
              <a:rPr lang="en-US" spc="-15" dirty="0">
                <a:latin typeface="Times New Roman"/>
                <a:cs typeface="Times New Roman"/>
              </a:rPr>
              <a:t>be </a:t>
            </a:r>
            <a:r>
              <a:rPr lang="en-US" spc="-5" dirty="0">
                <a:latin typeface="Times New Roman"/>
                <a:cs typeface="Times New Roman"/>
              </a:rPr>
              <a:t>undone, </a:t>
            </a:r>
            <a:r>
              <a:rPr lang="en-US" spc="-10" dirty="0">
                <a:latin typeface="Times New Roman"/>
                <a:cs typeface="Times New Roman"/>
              </a:rPr>
              <a:t>changed, </a:t>
            </a:r>
            <a:r>
              <a:rPr lang="en-US" spc="10" dirty="0">
                <a:latin typeface="Times New Roman"/>
                <a:cs typeface="Times New Roman"/>
              </a:rPr>
              <a:t>or </a:t>
            </a:r>
            <a:r>
              <a:rPr lang="en-US" dirty="0">
                <a:latin typeface="Times New Roman"/>
                <a:cs typeface="Times New Roman"/>
              </a:rPr>
              <a:t>stopped. </a:t>
            </a:r>
            <a:r>
              <a:rPr lang="en-US" spc="-5" dirty="0">
                <a:latin typeface="Times New Roman"/>
                <a:cs typeface="Times New Roman"/>
              </a:rPr>
              <a:t>It’s </a:t>
            </a:r>
            <a:r>
              <a:rPr lang="en-US" spc="-10" dirty="0">
                <a:latin typeface="Times New Roman"/>
                <a:cs typeface="Times New Roman"/>
              </a:rPr>
              <a:t>going </a:t>
            </a:r>
            <a:r>
              <a:rPr lang="en-US" dirty="0">
                <a:latin typeface="Times New Roman"/>
                <a:cs typeface="Times New Roman"/>
              </a:rPr>
              <a:t>to </a:t>
            </a:r>
            <a:r>
              <a:rPr lang="en-US" spc="-5" dirty="0">
                <a:latin typeface="Times New Roman"/>
                <a:cs typeface="Times New Roman"/>
              </a:rPr>
              <a:t>execute </a:t>
            </a:r>
            <a:r>
              <a:rPr lang="en-US" spc="-10" dirty="0">
                <a:latin typeface="Times New Roman"/>
                <a:cs typeface="Times New Roman"/>
              </a:rPr>
              <a:t>and  </a:t>
            </a:r>
            <a:r>
              <a:rPr lang="en-US" spc="-5" dirty="0">
                <a:latin typeface="Times New Roman"/>
                <a:cs typeface="Times New Roman"/>
              </a:rPr>
              <a:t>nothing </a:t>
            </a:r>
            <a:r>
              <a:rPr lang="en-US" dirty="0">
                <a:latin typeface="Times New Roman"/>
                <a:cs typeface="Times New Roman"/>
              </a:rPr>
              <a:t>– </a:t>
            </a:r>
            <a:r>
              <a:rPr lang="en-US" spc="-15" dirty="0">
                <a:latin typeface="Times New Roman"/>
                <a:cs typeface="Times New Roman"/>
              </a:rPr>
              <a:t>no bank, </a:t>
            </a:r>
            <a:r>
              <a:rPr lang="en-US" spc="-5" dirty="0">
                <a:latin typeface="Times New Roman"/>
                <a:cs typeface="Times New Roman"/>
              </a:rPr>
              <a:t>government, </a:t>
            </a:r>
            <a:r>
              <a:rPr lang="en-US" spc="10" dirty="0">
                <a:latin typeface="Times New Roman"/>
                <a:cs typeface="Times New Roman"/>
              </a:rPr>
              <a:t>or </a:t>
            </a:r>
            <a:r>
              <a:rPr lang="en-US" spc="-5" dirty="0">
                <a:latin typeface="Times New Roman"/>
                <a:cs typeface="Times New Roman"/>
              </a:rPr>
              <a:t>third </a:t>
            </a:r>
            <a:r>
              <a:rPr lang="en-US" spc="5" dirty="0">
                <a:latin typeface="Times New Roman"/>
                <a:cs typeface="Times New Roman"/>
              </a:rPr>
              <a:t>party </a:t>
            </a:r>
            <a:r>
              <a:rPr lang="en-US" dirty="0">
                <a:latin typeface="Times New Roman"/>
                <a:cs typeface="Times New Roman"/>
              </a:rPr>
              <a:t>– </a:t>
            </a:r>
            <a:r>
              <a:rPr lang="en-US" spc="-5" dirty="0">
                <a:latin typeface="Times New Roman"/>
                <a:cs typeface="Times New Roman"/>
              </a:rPr>
              <a:t>can </a:t>
            </a:r>
            <a:r>
              <a:rPr lang="en-US" spc="5" dirty="0">
                <a:latin typeface="Times New Roman"/>
                <a:cs typeface="Times New Roman"/>
              </a:rPr>
              <a:t>stop</a:t>
            </a:r>
            <a:r>
              <a:rPr lang="en-US" spc="50" dirty="0">
                <a:latin typeface="Times New Roman"/>
                <a:cs typeface="Times New Roman"/>
              </a:rPr>
              <a:t> </a:t>
            </a:r>
            <a:r>
              <a:rPr lang="en-US" spc="-10" dirty="0">
                <a:latin typeface="Times New Roman"/>
                <a:cs typeface="Times New Roman"/>
              </a:rPr>
              <a:t>it.</a:t>
            </a:r>
            <a:endParaRPr lang="en-US" dirty="0">
              <a:latin typeface="Times New Roman"/>
              <a:cs typeface="Times New Roman"/>
            </a:endParaRPr>
          </a:p>
          <a:p>
            <a:pPr>
              <a:lnSpc>
                <a:spcPct val="100000"/>
              </a:lnSpc>
              <a:spcBef>
                <a:spcPts val="35"/>
              </a:spcBef>
            </a:pPr>
            <a:endParaRPr lang="en-US" sz="2800" dirty="0">
              <a:latin typeface="Times New Roman"/>
              <a:cs typeface="Times New Roman"/>
            </a:endParaRPr>
          </a:p>
          <a:p>
            <a:pPr marL="12700">
              <a:lnSpc>
                <a:spcPct val="100000"/>
              </a:lnSpc>
            </a:pPr>
            <a:r>
              <a:rPr lang="en-US" b="1" spc="-10" dirty="0">
                <a:latin typeface="Times New Roman"/>
                <a:cs typeface="Times New Roman"/>
              </a:rPr>
              <a:t>Immutable</a:t>
            </a:r>
            <a:r>
              <a:rPr lang="en-US" spc="-10" dirty="0">
                <a:latin typeface="Times New Roman"/>
                <a:cs typeface="Times New Roman"/>
              </a:rPr>
              <a:t>: </a:t>
            </a:r>
            <a:r>
              <a:rPr lang="en-US" dirty="0">
                <a:latin typeface="Times New Roman"/>
                <a:cs typeface="Times New Roman"/>
              </a:rPr>
              <a:t>Records </a:t>
            </a:r>
            <a:r>
              <a:rPr lang="en-US" spc="10" dirty="0">
                <a:latin typeface="Times New Roman"/>
                <a:cs typeface="Times New Roman"/>
              </a:rPr>
              <a:t>on </a:t>
            </a:r>
            <a:r>
              <a:rPr lang="en-US" dirty="0">
                <a:latin typeface="Times New Roman"/>
                <a:cs typeface="Times New Roman"/>
              </a:rPr>
              <a:t>a </a:t>
            </a:r>
            <a:r>
              <a:rPr lang="en-US" spc="-10" dirty="0" err="1">
                <a:latin typeface="Times New Roman"/>
                <a:cs typeface="Times New Roman"/>
              </a:rPr>
              <a:t>blockchain</a:t>
            </a:r>
            <a:r>
              <a:rPr lang="en-US" spc="-10" dirty="0">
                <a:latin typeface="Times New Roman"/>
                <a:cs typeface="Times New Roman"/>
              </a:rPr>
              <a:t> </a:t>
            </a:r>
            <a:r>
              <a:rPr lang="en-US" dirty="0">
                <a:latin typeface="Times New Roman"/>
                <a:cs typeface="Times New Roman"/>
              </a:rPr>
              <a:t>cannot </a:t>
            </a:r>
            <a:r>
              <a:rPr lang="en-US" spc="-15" dirty="0">
                <a:latin typeface="Times New Roman"/>
                <a:cs typeface="Times New Roman"/>
              </a:rPr>
              <a:t>be </a:t>
            </a:r>
            <a:r>
              <a:rPr lang="en-US" spc="-10" dirty="0">
                <a:latin typeface="Times New Roman"/>
                <a:cs typeface="Times New Roman"/>
              </a:rPr>
              <a:t>changed </a:t>
            </a:r>
            <a:r>
              <a:rPr lang="en-US" spc="10" dirty="0">
                <a:latin typeface="Times New Roman"/>
                <a:cs typeface="Times New Roman"/>
              </a:rPr>
              <a:t>or</a:t>
            </a:r>
            <a:r>
              <a:rPr lang="en-US" spc="90" dirty="0">
                <a:latin typeface="Times New Roman"/>
                <a:cs typeface="Times New Roman"/>
              </a:rPr>
              <a:t> </a:t>
            </a:r>
            <a:r>
              <a:rPr lang="en-US" spc="-5" dirty="0">
                <a:latin typeface="Times New Roman"/>
                <a:cs typeface="Times New Roman"/>
              </a:rPr>
              <a:t>tampered.</a:t>
            </a:r>
            <a:endParaRPr lang="en-US" dirty="0">
              <a:latin typeface="Times New Roman"/>
              <a:cs typeface="Times New Roman"/>
            </a:endParaRPr>
          </a:p>
          <a:p>
            <a:pPr marL="12700" marR="102870">
              <a:lnSpc>
                <a:spcPct val="143300"/>
              </a:lnSpc>
              <a:spcBef>
                <a:spcPts val="695"/>
              </a:spcBef>
            </a:pPr>
            <a:r>
              <a:rPr lang="en-US" spc="-5" dirty="0">
                <a:latin typeface="Times New Roman"/>
                <a:cs typeface="Times New Roman"/>
              </a:rPr>
              <a:t>A </a:t>
            </a:r>
            <a:r>
              <a:rPr lang="en-US" spc="-15" dirty="0">
                <a:latin typeface="Times New Roman"/>
                <a:cs typeface="Times New Roman"/>
              </a:rPr>
              <a:t>new </a:t>
            </a:r>
            <a:r>
              <a:rPr lang="en-US" spc="-10" dirty="0">
                <a:latin typeface="Times New Roman"/>
                <a:cs typeface="Times New Roman"/>
              </a:rPr>
              <a:t>block </a:t>
            </a:r>
            <a:r>
              <a:rPr lang="en-US" spc="20" dirty="0">
                <a:latin typeface="Times New Roman"/>
                <a:cs typeface="Times New Roman"/>
              </a:rPr>
              <a:t>of </a:t>
            </a:r>
            <a:r>
              <a:rPr lang="en-US" spc="-5" dirty="0">
                <a:latin typeface="Times New Roman"/>
                <a:cs typeface="Times New Roman"/>
              </a:rPr>
              <a:t>transactions </a:t>
            </a:r>
            <a:r>
              <a:rPr lang="en-US" spc="-15" dirty="0">
                <a:latin typeface="Times New Roman"/>
                <a:cs typeface="Times New Roman"/>
              </a:rPr>
              <a:t>is </a:t>
            </a:r>
            <a:r>
              <a:rPr lang="en-US" spc="-5" dirty="0">
                <a:latin typeface="Times New Roman"/>
                <a:cs typeface="Times New Roman"/>
              </a:rPr>
              <a:t>only added after </a:t>
            </a:r>
            <a:r>
              <a:rPr lang="en-US" dirty="0">
                <a:latin typeface="Times New Roman"/>
                <a:cs typeface="Times New Roman"/>
              </a:rPr>
              <a:t>a </a:t>
            </a:r>
            <a:r>
              <a:rPr lang="en-US" spc="-10" dirty="0">
                <a:latin typeface="Times New Roman"/>
                <a:cs typeface="Times New Roman"/>
              </a:rPr>
              <a:t>complex </a:t>
            </a:r>
            <a:r>
              <a:rPr lang="en-US" spc="-5" dirty="0">
                <a:latin typeface="Times New Roman"/>
                <a:cs typeface="Times New Roman"/>
              </a:rPr>
              <a:t>mathematical </a:t>
            </a:r>
            <a:r>
              <a:rPr lang="en-US" dirty="0">
                <a:latin typeface="Times New Roman"/>
                <a:cs typeface="Times New Roman"/>
              </a:rPr>
              <a:t>problem </a:t>
            </a:r>
            <a:r>
              <a:rPr lang="en-US" spc="-15" dirty="0">
                <a:latin typeface="Times New Roman"/>
                <a:cs typeface="Times New Roman"/>
              </a:rPr>
              <a:t>is </a:t>
            </a:r>
            <a:r>
              <a:rPr lang="en-US" spc="-5" dirty="0">
                <a:latin typeface="Times New Roman"/>
                <a:cs typeface="Times New Roman"/>
              </a:rPr>
              <a:t>solved  </a:t>
            </a:r>
            <a:r>
              <a:rPr lang="en-US" spc="-10" dirty="0">
                <a:latin typeface="Times New Roman"/>
                <a:cs typeface="Times New Roman"/>
              </a:rPr>
              <a:t>and verified </a:t>
            </a:r>
            <a:r>
              <a:rPr lang="en-US" dirty="0">
                <a:latin typeface="Times New Roman"/>
                <a:cs typeface="Times New Roman"/>
              </a:rPr>
              <a:t>by a </a:t>
            </a:r>
            <a:r>
              <a:rPr lang="en-US" spc="-5" dirty="0">
                <a:latin typeface="Times New Roman"/>
                <a:cs typeface="Times New Roman"/>
              </a:rPr>
              <a:t>consensus </a:t>
            </a:r>
            <a:r>
              <a:rPr lang="en-US" spc="-10" dirty="0">
                <a:latin typeface="Times New Roman"/>
                <a:cs typeface="Times New Roman"/>
              </a:rPr>
              <a:t>mechanism. </a:t>
            </a:r>
            <a:r>
              <a:rPr lang="en-US" dirty="0">
                <a:latin typeface="Times New Roman"/>
                <a:cs typeface="Times New Roman"/>
              </a:rPr>
              <a:t>Each </a:t>
            </a:r>
            <a:r>
              <a:rPr lang="en-US" spc="-15" dirty="0">
                <a:latin typeface="Times New Roman"/>
                <a:cs typeface="Times New Roman"/>
              </a:rPr>
              <a:t>new </a:t>
            </a:r>
            <a:r>
              <a:rPr lang="en-US" spc="-10" dirty="0">
                <a:latin typeface="Times New Roman"/>
                <a:cs typeface="Times New Roman"/>
              </a:rPr>
              <a:t>block </a:t>
            </a:r>
            <a:r>
              <a:rPr lang="en-US" spc="-5" dirty="0">
                <a:latin typeface="Times New Roman"/>
                <a:cs typeface="Times New Roman"/>
              </a:rPr>
              <a:t>has </a:t>
            </a:r>
            <a:r>
              <a:rPr lang="en-US" dirty="0">
                <a:latin typeface="Times New Roman"/>
                <a:cs typeface="Times New Roman"/>
              </a:rPr>
              <a:t>a </a:t>
            </a:r>
            <a:r>
              <a:rPr lang="en-US" spc="-5" dirty="0">
                <a:latin typeface="Times New Roman"/>
                <a:cs typeface="Times New Roman"/>
              </a:rPr>
              <a:t>unique cryptographic </a:t>
            </a:r>
            <a:r>
              <a:rPr lang="en-US" spc="5" dirty="0">
                <a:latin typeface="Times New Roman"/>
                <a:cs typeface="Times New Roman"/>
              </a:rPr>
              <a:t>key  </a:t>
            </a:r>
            <a:r>
              <a:rPr lang="en-US" spc="-10" dirty="0">
                <a:latin typeface="Times New Roman"/>
                <a:cs typeface="Times New Roman"/>
              </a:rPr>
              <a:t>resulting </a:t>
            </a:r>
            <a:r>
              <a:rPr lang="en-US" dirty="0">
                <a:latin typeface="Times New Roman"/>
                <a:cs typeface="Times New Roman"/>
              </a:rPr>
              <a:t>from the </a:t>
            </a:r>
            <a:r>
              <a:rPr lang="en-US" spc="-5" dirty="0">
                <a:latin typeface="Times New Roman"/>
                <a:cs typeface="Times New Roman"/>
              </a:rPr>
              <a:t>previous block’s information </a:t>
            </a:r>
            <a:r>
              <a:rPr lang="en-US" spc="5" dirty="0">
                <a:latin typeface="Times New Roman"/>
                <a:cs typeface="Times New Roman"/>
              </a:rPr>
              <a:t>and key </a:t>
            </a:r>
            <a:r>
              <a:rPr lang="en-US" spc="-10" dirty="0">
                <a:latin typeface="Times New Roman"/>
                <a:cs typeface="Times New Roman"/>
              </a:rPr>
              <a:t>being </a:t>
            </a:r>
            <a:r>
              <a:rPr lang="en-US" spc="-5" dirty="0">
                <a:latin typeface="Times New Roman"/>
                <a:cs typeface="Times New Roman"/>
              </a:rPr>
              <a:t>added </a:t>
            </a:r>
            <a:r>
              <a:rPr lang="en-US" spc="-10" dirty="0">
                <a:latin typeface="Times New Roman"/>
                <a:cs typeface="Times New Roman"/>
              </a:rPr>
              <a:t>into </a:t>
            </a:r>
            <a:r>
              <a:rPr lang="en-US" dirty="0">
                <a:latin typeface="Times New Roman"/>
                <a:cs typeface="Times New Roman"/>
              </a:rPr>
              <a:t>a</a:t>
            </a:r>
            <a:r>
              <a:rPr lang="en-US" spc="105" dirty="0">
                <a:latin typeface="Times New Roman"/>
                <a:cs typeface="Times New Roman"/>
              </a:rPr>
              <a:t> </a:t>
            </a:r>
            <a:r>
              <a:rPr lang="en-US" spc="-10" dirty="0">
                <a:latin typeface="Times New Roman"/>
                <a:cs typeface="Times New Roman"/>
              </a:rPr>
              <a:t>formula.</a:t>
            </a:r>
            <a:endParaRPr lang="en-US" dirty="0">
              <a:latin typeface="Times New Roman"/>
              <a:cs typeface="Times New Roman"/>
            </a:endParaRPr>
          </a:p>
          <a:p>
            <a:pPr marL="12700" marR="50165">
              <a:lnSpc>
                <a:spcPct val="144200"/>
              </a:lnSpc>
              <a:spcBef>
                <a:spcPts val="665"/>
              </a:spcBef>
            </a:pPr>
            <a:r>
              <a:rPr lang="en-US" b="1" spc="-5" dirty="0">
                <a:latin typeface="Times New Roman"/>
                <a:cs typeface="Times New Roman"/>
              </a:rPr>
              <a:t>Decentralized</a:t>
            </a:r>
            <a:r>
              <a:rPr lang="en-US" spc="-5" dirty="0">
                <a:latin typeface="Times New Roman"/>
                <a:cs typeface="Times New Roman"/>
              </a:rPr>
              <a:t>: No </a:t>
            </a:r>
            <a:r>
              <a:rPr lang="en-US" spc="-10" dirty="0">
                <a:latin typeface="Times New Roman"/>
                <a:cs typeface="Times New Roman"/>
              </a:rPr>
              <a:t>single </a:t>
            </a:r>
            <a:r>
              <a:rPr lang="en-US" dirty="0">
                <a:latin typeface="Times New Roman"/>
                <a:cs typeface="Times New Roman"/>
              </a:rPr>
              <a:t>entity </a:t>
            </a:r>
            <a:r>
              <a:rPr lang="en-US" spc="-5" dirty="0">
                <a:latin typeface="Times New Roman"/>
                <a:cs typeface="Times New Roman"/>
              </a:rPr>
              <a:t>maintains </a:t>
            </a:r>
            <a:r>
              <a:rPr lang="en-US" dirty="0">
                <a:latin typeface="Times New Roman"/>
                <a:cs typeface="Times New Roman"/>
              </a:rPr>
              <a:t>the </a:t>
            </a:r>
            <a:r>
              <a:rPr lang="en-US" spc="-5" dirty="0">
                <a:latin typeface="Times New Roman"/>
                <a:cs typeface="Times New Roman"/>
              </a:rPr>
              <a:t>network. </a:t>
            </a:r>
            <a:r>
              <a:rPr lang="en-US" spc="-10" dirty="0">
                <a:latin typeface="Times New Roman"/>
                <a:cs typeface="Times New Roman"/>
              </a:rPr>
              <a:t>Unlike </a:t>
            </a:r>
            <a:r>
              <a:rPr lang="en-US" spc="-5" dirty="0">
                <a:latin typeface="Times New Roman"/>
                <a:cs typeface="Times New Roman"/>
              </a:rPr>
              <a:t>centralized banks, decisions  </a:t>
            </a:r>
            <a:r>
              <a:rPr lang="en-US" spc="10" dirty="0">
                <a:latin typeface="Times New Roman"/>
                <a:cs typeface="Times New Roman"/>
              </a:rPr>
              <a:t>on </a:t>
            </a:r>
            <a:r>
              <a:rPr lang="en-US" dirty="0">
                <a:latin typeface="Times New Roman"/>
                <a:cs typeface="Times New Roman"/>
              </a:rPr>
              <a:t>the </a:t>
            </a:r>
            <a:r>
              <a:rPr lang="en-US" spc="-5" dirty="0" err="1">
                <a:latin typeface="Times New Roman"/>
                <a:cs typeface="Times New Roman"/>
              </a:rPr>
              <a:t>blockchain</a:t>
            </a:r>
            <a:r>
              <a:rPr lang="en-US" spc="-5" dirty="0">
                <a:latin typeface="Times New Roman"/>
                <a:cs typeface="Times New Roman"/>
              </a:rPr>
              <a:t> </a:t>
            </a:r>
            <a:r>
              <a:rPr lang="en-US" dirty="0">
                <a:latin typeface="Times New Roman"/>
                <a:cs typeface="Times New Roman"/>
              </a:rPr>
              <a:t>are </a:t>
            </a:r>
            <a:r>
              <a:rPr lang="en-US" spc="-10" dirty="0">
                <a:latin typeface="Times New Roman"/>
                <a:cs typeface="Times New Roman"/>
              </a:rPr>
              <a:t>made via </a:t>
            </a:r>
            <a:r>
              <a:rPr lang="en-US" spc="-5" dirty="0">
                <a:latin typeface="Times New Roman"/>
                <a:cs typeface="Times New Roman"/>
              </a:rPr>
              <a:t>consensus. Decentralization </a:t>
            </a:r>
            <a:r>
              <a:rPr lang="en-US" spc="-15" dirty="0">
                <a:latin typeface="Times New Roman"/>
                <a:cs typeface="Times New Roman"/>
              </a:rPr>
              <a:t>is </a:t>
            </a:r>
            <a:r>
              <a:rPr lang="en-US" spc="-5" dirty="0">
                <a:latin typeface="Times New Roman"/>
                <a:cs typeface="Times New Roman"/>
              </a:rPr>
              <a:t>essential because </a:t>
            </a:r>
            <a:r>
              <a:rPr lang="en-US" spc="-25" dirty="0">
                <a:latin typeface="Times New Roman"/>
                <a:cs typeface="Times New Roman"/>
              </a:rPr>
              <a:t>it </a:t>
            </a:r>
            <a:r>
              <a:rPr lang="en-US" spc="-5" dirty="0">
                <a:latin typeface="Times New Roman"/>
                <a:cs typeface="Times New Roman"/>
              </a:rPr>
              <a:t>ensures  </a:t>
            </a:r>
            <a:r>
              <a:rPr lang="en-US" spc="-10" dirty="0">
                <a:latin typeface="Times New Roman"/>
                <a:cs typeface="Times New Roman"/>
              </a:rPr>
              <a:t>people </a:t>
            </a:r>
            <a:r>
              <a:rPr lang="en-US" dirty="0">
                <a:latin typeface="Times New Roman"/>
                <a:cs typeface="Times New Roman"/>
              </a:rPr>
              <a:t>can easily </a:t>
            </a:r>
            <a:r>
              <a:rPr lang="en-US" spc="-5" dirty="0">
                <a:latin typeface="Times New Roman"/>
                <a:cs typeface="Times New Roman"/>
              </a:rPr>
              <a:t>access and </a:t>
            </a:r>
            <a:r>
              <a:rPr lang="en-US" spc="-15" dirty="0">
                <a:latin typeface="Times New Roman"/>
                <a:cs typeface="Times New Roman"/>
              </a:rPr>
              <a:t>build </a:t>
            </a:r>
            <a:r>
              <a:rPr lang="en-US" spc="10" dirty="0">
                <a:latin typeface="Times New Roman"/>
                <a:cs typeface="Times New Roman"/>
              </a:rPr>
              <a:t>on </a:t>
            </a:r>
            <a:r>
              <a:rPr lang="en-US" dirty="0">
                <a:latin typeface="Times New Roman"/>
                <a:cs typeface="Times New Roman"/>
              </a:rPr>
              <a:t>the</a:t>
            </a:r>
            <a:r>
              <a:rPr lang="en-US" spc="30" dirty="0">
                <a:latin typeface="Times New Roman"/>
                <a:cs typeface="Times New Roman"/>
              </a:rPr>
              <a:t> </a:t>
            </a:r>
            <a:r>
              <a:rPr lang="en-US" spc="-10" dirty="0">
                <a:latin typeface="Times New Roman"/>
                <a:cs typeface="Times New Roman"/>
              </a:rPr>
              <a:t>platform.</a:t>
            </a:r>
            <a:endParaRPr lang="en-US" dirty="0">
              <a:latin typeface="Times New Roman"/>
              <a:cs typeface="Times New Roman"/>
            </a:endParaRPr>
          </a:p>
          <a:p>
            <a:pPr marL="12700" marR="179705" algn="just">
              <a:lnSpc>
                <a:spcPct val="144200"/>
              </a:lnSpc>
              <a:spcBef>
                <a:spcPts val="660"/>
              </a:spcBef>
            </a:pPr>
            <a:r>
              <a:rPr lang="en-US" b="1" dirty="0">
                <a:latin typeface="Times New Roman"/>
                <a:cs typeface="Times New Roman"/>
              </a:rPr>
              <a:t>Lower </a:t>
            </a:r>
            <a:r>
              <a:rPr lang="en-US" b="1" spc="-5" dirty="0">
                <a:latin typeface="Times New Roman"/>
                <a:cs typeface="Times New Roman"/>
              </a:rPr>
              <a:t>Cost</a:t>
            </a:r>
            <a:r>
              <a:rPr lang="en-US" spc="-5" dirty="0">
                <a:latin typeface="Times New Roman"/>
                <a:cs typeface="Times New Roman"/>
              </a:rPr>
              <a:t>: </a:t>
            </a:r>
            <a:r>
              <a:rPr lang="en-US" dirty="0">
                <a:latin typeface="Times New Roman"/>
                <a:cs typeface="Times New Roman"/>
              </a:rPr>
              <a:t>In the </a:t>
            </a:r>
            <a:r>
              <a:rPr lang="en-US" spc="-5" dirty="0">
                <a:latin typeface="Times New Roman"/>
                <a:cs typeface="Times New Roman"/>
              </a:rPr>
              <a:t>traditional </a:t>
            </a:r>
            <a:r>
              <a:rPr lang="en-US" spc="-10" dirty="0">
                <a:latin typeface="Times New Roman"/>
                <a:cs typeface="Times New Roman"/>
              </a:rPr>
              <a:t>finance </a:t>
            </a:r>
            <a:r>
              <a:rPr lang="en-US" spc="-5" dirty="0">
                <a:latin typeface="Times New Roman"/>
                <a:cs typeface="Times New Roman"/>
              </a:rPr>
              <a:t>system, </a:t>
            </a:r>
            <a:r>
              <a:rPr lang="en-US" spc="-10" dirty="0">
                <a:latin typeface="Times New Roman"/>
                <a:cs typeface="Times New Roman"/>
              </a:rPr>
              <a:t>you </a:t>
            </a:r>
            <a:r>
              <a:rPr lang="en-US" spc="5" dirty="0">
                <a:latin typeface="Times New Roman"/>
                <a:cs typeface="Times New Roman"/>
              </a:rPr>
              <a:t>pay </a:t>
            </a:r>
            <a:r>
              <a:rPr lang="en-US" spc="-5" dirty="0">
                <a:latin typeface="Times New Roman"/>
                <a:cs typeface="Times New Roman"/>
              </a:rPr>
              <a:t>third parties like banks </a:t>
            </a:r>
            <a:r>
              <a:rPr lang="en-US" dirty="0">
                <a:latin typeface="Times New Roman"/>
                <a:cs typeface="Times New Roman"/>
              </a:rPr>
              <a:t>to </a:t>
            </a:r>
            <a:r>
              <a:rPr lang="en-US" spc="-10" dirty="0">
                <a:latin typeface="Times New Roman"/>
                <a:cs typeface="Times New Roman"/>
              </a:rPr>
              <a:t>process  </a:t>
            </a:r>
            <a:r>
              <a:rPr lang="en-US" spc="-5" dirty="0">
                <a:latin typeface="Times New Roman"/>
                <a:cs typeface="Times New Roman"/>
              </a:rPr>
              <a:t>transactions. </a:t>
            </a:r>
            <a:r>
              <a:rPr lang="en-US" spc="-10" dirty="0">
                <a:latin typeface="Times New Roman"/>
                <a:cs typeface="Times New Roman"/>
              </a:rPr>
              <a:t>The </a:t>
            </a:r>
            <a:r>
              <a:rPr lang="en-US" spc="-10" dirty="0" err="1">
                <a:latin typeface="Times New Roman"/>
                <a:cs typeface="Times New Roman"/>
              </a:rPr>
              <a:t>blockchain</a:t>
            </a:r>
            <a:r>
              <a:rPr lang="en-US" spc="-10" dirty="0">
                <a:latin typeface="Times New Roman"/>
                <a:cs typeface="Times New Roman"/>
              </a:rPr>
              <a:t> </a:t>
            </a:r>
            <a:r>
              <a:rPr lang="en-US" dirty="0">
                <a:latin typeface="Times New Roman"/>
                <a:cs typeface="Times New Roman"/>
              </a:rPr>
              <a:t>eliminates </a:t>
            </a:r>
            <a:r>
              <a:rPr lang="en-US" spc="-5" dirty="0">
                <a:latin typeface="Times New Roman"/>
                <a:cs typeface="Times New Roman"/>
              </a:rPr>
              <a:t>these intermediaries and reduces </a:t>
            </a:r>
            <a:r>
              <a:rPr lang="en-US" spc="-10" dirty="0">
                <a:latin typeface="Times New Roman"/>
                <a:cs typeface="Times New Roman"/>
              </a:rPr>
              <a:t>fees, </a:t>
            </a:r>
            <a:r>
              <a:rPr lang="en-US" spc="-5" dirty="0">
                <a:latin typeface="Times New Roman"/>
                <a:cs typeface="Times New Roman"/>
              </a:rPr>
              <a:t>with some  </a:t>
            </a:r>
            <a:r>
              <a:rPr lang="en-US" spc="-10" dirty="0">
                <a:latin typeface="Times New Roman"/>
                <a:cs typeface="Times New Roman"/>
              </a:rPr>
              <a:t>systems </a:t>
            </a:r>
            <a:r>
              <a:rPr lang="en-US" spc="-5" dirty="0">
                <a:latin typeface="Times New Roman"/>
                <a:cs typeface="Times New Roman"/>
              </a:rPr>
              <a:t>returning </a:t>
            </a:r>
            <a:r>
              <a:rPr lang="en-US" spc="-10" dirty="0">
                <a:latin typeface="Times New Roman"/>
                <a:cs typeface="Times New Roman"/>
              </a:rPr>
              <a:t>fees </a:t>
            </a:r>
            <a:r>
              <a:rPr lang="en-US" dirty="0">
                <a:latin typeface="Times New Roman"/>
                <a:cs typeface="Times New Roman"/>
              </a:rPr>
              <a:t>to </a:t>
            </a:r>
            <a:r>
              <a:rPr lang="en-US" spc="-10" dirty="0">
                <a:latin typeface="Times New Roman"/>
                <a:cs typeface="Times New Roman"/>
              </a:rPr>
              <a:t>miners </a:t>
            </a:r>
            <a:r>
              <a:rPr lang="en-US" spc="-5" dirty="0">
                <a:latin typeface="Times New Roman"/>
                <a:cs typeface="Times New Roman"/>
              </a:rPr>
              <a:t>and</a:t>
            </a:r>
            <a:r>
              <a:rPr lang="en-US" spc="110" dirty="0">
                <a:latin typeface="Times New Roman"/>
                <a:cs typeface="Times New Roman"/>
              </a:rPr>
              <a:t> </a:t>
            </a:r>
            <a:r>
              <a:rPr lang="en-US" spc="-5" dirty="0" err="1">
                <a:latin typeface="Times New Roman"/>
                <a:cs typeface="Times New Roman"/>
              </a:rPr>
              <a:t>stakers</a:t>
            </a:r>
            <a:r>
              <a:rPr lang="en-US" spc="-5" dirty="0">
                <a:latin typeface="Times New Roman"/>
                <a:cs typeface="Times New Roman"/>
              </a:rPr>
              <a:t>.</a:t>
            </a:r>
            <a:endParaRPr lang="en-US" dirty="0">
              <a:latin typeface="Times New Roman"/>
              <a:cs typeface="Times New Roman"/>
            </a:endParaRPr>
          </a:p>
          <a:p>
            <a:pPr marL="12700" marR="5080">
              <a:lnSpc>
                <a:spcPct val="144300"/>
              </a:lnSpc>
              <a:spcBef>
                <a:spcPts val="660"/>
              </a:spcBef>
            </a:pPr>
            <a:r>
              <a:rPr lang="en-US" b="1" spc="-5" dirty="0">
                <a:latin typeface="Times New Roman"/>
                <a:cs typeface="Times New Roman"/>
              </a:rPr>
              <a:t>Peer-to-Peer: </a:t>
            </a:r>
            <a:r>
              <a:rPr lang="en-US" spc="-5" dirty="0">
                <a:latin typeface="Times New Roman"/>
                <a:cs typeface="Times New Roman"/>
              </a:rPr>
              <a:t>Cryptocurrencies </a:t>
            </a:r>
            <a:r>
              <a:rPr lang="en-US" spc="-15" dirty="0">
                <a:latin typeface="Times New Roman"/>
                <a:cs typeface="Times New Roman"/>
              </a:rPr>
              <a:t>like </a:t>
            </a:r>
            <a:r>
              <a:rPr lang="en-US" spc="-5" dirty="0">
                <a:latin typeface="Times New Roman"/>
                <a:cs typeface="Times New Roman"/>
              </a:rPr>
              <a:t>Bitcoin, </a:t>
            </a:r>
            <a:r>
              <a:rPr lang="en-US" spc="-20" dirty="0">
                <a:latin typeface="Times New Roman"/>
                <a:cs typeface="Times New Roman"/>
              </a:rPr>
              <a:t>let </a:t>
            </a:r>
            <a:r>
              <a:rPr lang="en-US" spc="-5" dirty="0">
                <a:latin typeface="Times New Roman"/>
                <a:cs typeface="Times New Roman"/>
              </a:rPr>
              <a:t>you </a:t>
            </a:r>
            <a:r>
              <a:rPr lang="en-US" spc="-15" dirty="0">
                <a:latin typeface="Times New Roman"/>
                <a:cs typeface="Times New Roman"/>
              </a:rPr>
              <a:t>send </a:t>
            </a:r>
            <a:r>
              <a:rPr lang="en-US" spc="-5" dirty="0">
                <a:latin typeface="Times New Roman"/>
                <a:cs typeface="Times New Roman"/>
              </a:rPr>
              <a:t>money </a:t>
            </a:r>
            <a:r>
              <a:rPr lang="en-US" dirty="0">
                <a:latin typeface="Times New Roman"/>
                <a:cs typeface="Times New Roman"/>
              </a:rPr>
              <a:t>directly </a:t>
            </a:r>
            <a:r>
              <a:rPr lang="en-US" spc="10" dirty="0">
                <a:latin typeface="Times New Roman"/>
                <a:cs typeface="Times New Roman"/>
              </a:rPr>
              <a:t>to </a:t>
            </a:r>
            <a:r>
              <a:rPr lang="en-US" spc="-10" dirty="0">
                <a:latin typeface="Times New Roman"/>
                <a:cs typeface="Times New Roman"/>
              </a:rPr>
              <a:t>anyone,  </a:t>
            </a:r>
            <a:r>
              <a:rPr lang="en-US" spc="-5" dirty="0">
                <a:latin typeface="Times New Roman"/>
                <a:cs typeface="Times New Roman"/>
              </a:rPr>
              <a:t>anywhere </a:t>
            </a:r>
            <a:r>
              <a:rPr lang="en-US" spc="-15" dirty="0">
                <a:latin typeface="Times New Roman"/>
                <a:cs typeface="Times New Roman"/>
              </a:rPr>
              <a:t>in </a:t>
            </a:r>
            <a:r>
              <a:rPr lang="en-US" dirty="0">
                <a:latin typeface="Times New Roman"/>
                <a:cs typeface="Times New Roman"/>
              </a:rPr>
              <a:t>the </a:t>
            </a:r>
            <a:r>
              <a:rPr lang="en-US" spc="-5" dirty="0">
                <a:latin typeface="Times New Roman"/>
                <a:cs typeface="Times New Roman"/>
              </a:rPr>
              <a:t>world, without an intermediary </a:t>
            </a:r>
            <a:r>
              <a:rPr lang="en-US" dirty="0">
                <a:latin typeface="Times New Roman"/>
                <a:cs typeface="Times New Roman"/>
              </a:rPr>
              <a:t>like a </a:t>
            </a:r>
            <a:r>
              <a:rPr lang="en-US" spc="-10" dirty="0">
                <a:latin typeface="Times New Roman"/>
                <a:cs typeface="Times New Roman"/>
              </a:rPr>
              <a:t>bank </a:t>
            </a:r>
            <a:r>
              <a:rPr lang="en-US" spc="-5" dirty="0">
                <a:latin typeface="Times New Roman"/>
                <a:cs typeface="Times New Roman"/>
              </a:rPr>
              <a:t>charging transaction </a:t>
            </a:r>
            <a:r>
              <a:rPr lang="en-US" spc="10" dirty="0">
                <a:latin typeface="Times New Roman"/>
                <a:cs typeface="Times New Roman"/>
              </a:rPr>
              <a:t>or </a:t>
            </a:r>
            <a:r>
              <a:rPr lang="en-US" spc="-10" dirty="0">
                <a:latin typeface="Times New Roman"/>
                <a:cs typeface="Times New Roman"/>
              </a:rPr>
              <a:t>handling  fees.</a:t>
            </a:r>
            <a:endParaRPr lang="en-US" dirty="0">
              <a:latin typeface="Times New Roman"/>
              <a:cs typeface="Times New Roman"/>
            </a:endParaRPr>
          </a:p>
          <a:p>
            <a:endParaRPr lang="en-US" dirty="0"/>
          </a:p>
        </p:txBody>
      </p:sp>
      <p:sp>
        <p:nvSpPr>
          <p:cNvPr id="4" name="Date Placeholder 3"/>
          <p:cNvSpPr>
            <a:spLocks noGrp="1"/>
          </p:cNvSpPr>
          <p:nvPr>
            <p:ph type="dt" sz="half" idx="10"/>
          </p:nvPr>
        </p:nvSpPr>
        <p:spPr/>
        <p:txBody>
          <a:bodyPr/>
          <a:lstStyle/>
          <a:p>
            <a:fld id="{D9A5BD8C-23B3-4149-B106-FBE2A7629EFC}"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Introduction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1898411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12700" marR="106680">
              <a:lnSpc>
                <a:spcPct val="144000"/>
              </a:lnSpc>
              <a:spcBef>
                <a:spcPts val="90"/>
              </a:spcBef>
            </a:pPr>
            <a:r>
              <a:rPr lang="en-US" sz="1200" b="1" spc="-5" dirty="0">
                <a:latin typeface="Times New Roman"/>
                <a:cs typeface="Times New Roman"/>
              </a:rPr>
              <a:t>Transparent</a:t>
            </a:r>
            <a:r>
              <a:rPr lang="en-US" sz="1200" spc="-5" dirty="0">
                <a:latin typeface="Times New Roman"/>
                <a:cs typeface="Times New Roman"/>
              </a:rPr>
              <a:t>: </a:t>
            </a:r>
            <a:r>
              <a:rPr lang="en-US" sz="1200" spc="-10" dirty="0">
                <a:latin typeface="Times New Roman"/>
                <a:cs typeface="Times New Roman"/>
              </a:rPr>
              <a:t>Public </a:t>
            </a:r>
            <a:r>
              <a:rPr lang="en-US" sz="1200" spc="-5" dirty="0" err="1">
                <a:latin typeface="Times New Roman"/>
                <a:cs typeface="Times New Roman"/>
              </a:rPr>
              <a:t>blockchains</a:t>
            </a:r>
            <a:r>
              <a:rPr lang="en-US" sz="1200" spc="-5" dirty="0">
                <a:latin typeface="Times New Roman"/>
                <a:cs typeface="Times New Roman"/>
              </a:rPr>
              <a:t> </a:t>
            </a:r>
            <a:r>
              <a:rPr lang="en-US" sz="1200" dirty="0">
                <a:latin typeface="Times New Roman"/>
                <a:cs typeface="Times New Roman"/>
              </a:rPr>
              <a:t>are open-source </a:t>
            </a:r>
            <a:r>
              <a:rPr lang="en-US" sz="1200" spc="-5" dirty="0">
                <a:latin typeface="Times New Roman"/>
                <a:cs typeface="Times New Roman"/>
              </a:rPr>
              <a:t>software, </a:t>
            </a:r>
            <a:r>
              <a:rPr lang="en-US" sz="1200" spc="-10" dirty="0">
                <a:latin typeface="Times New Roman"/>
                <a:cs typeface="Times New Roman"/>
              </a:rPr>
              <a:t>so anyone </a:t>
            </a:r>
            <a:r>
              <a:rPr lang="en-US" sz="1200" dirty="0">
                <a:latin typeface="Times New Roman"/>
                <a:cs typeface="Times New Roman"/>
              </a:rPr>
              <a:t>can </a:t>
            </a:r>
            <a:r>
              <a:rPr lang="en-US" sz="1200" spc="-5" dirty="0">
                <a:latin typeface="Times New Roman"/>
                <a:cs typeface="Times New Roman"/>
              </a:rPr>
              <a:t>access </a:t>
            </a:r>
            <a:r>
              <a:rPr lang="en-US" sz="1200" dirty="0">
                <a:latin typeface="Times New Roman"/>
                <a:cs typeface="Times New Roman"/>
              </a:rPr>
              <a:t>them </a:t>
            </a:r>
            <a:r>
              <a:rPr lang="en-US" sz="1200" spc="10" dirty="0">
                <a:latin typeface="Times New Roman"/>
                <a:cs typeface="Times New Roman"/>
              </a:rPr>
              <a:t>to  </a:t>
            </a:r>
            <a:r>
              <a:rPr lang="en-US" sz="1200" spc="-10" dirty="0">
                <a:latin typeface="Times New Roman"/>
                <a:cs typeface="Times New Roman"/>
              </a:rPr>
              <a:t>view </a:t>
            </a:r>
            <a:r>
              <a:rPr lang="en-US" sz="1200" spc="-5" dirty="0">
                <a:latin typeface="Times New Roman"/>
                <a:cs typeface="Times New Roman"/>
              </a:rPr>
              <a:t>transactions and </a:t>
            </a:r>
            <a:r>
              <a:rPr lang="en-US" sz="1200" spc="-10" dirty="0">
                <a:latin typeface="Times New Roman"/>
                <a:cs typeface="Times New Roman"/>
              </a:rPr>
              <a:t>their </a:t>
            </a:r>
            <a:r>
              <a:rPr lang="en-US" sz="1200" dirty="0">
                <a:latin typeface="Times New Roman"/>
                <a:cs typeface="Times New Roman"/>
              </a:rPr>
              <a:t>source code. </a:t>
            </a:r>
            <a:r>
              <a:rPr lang="en-US" sz="1200" spc="-5" dirty="0">
                <a:latin typeface="Times New Roman"/>
                <a:cs typeface="Times New Roman"/>
              </a:rPr>
              <a:t>They </a:t>
            </a:r>
            <a:r>
              <a:rPr lang="en-US" sz="1200" dirty="0">
                <a:latin typeface="Times New Roman"/>
                <a:cs typeface="Times New Roman"/>
              </a:rPr>
              <a:t>can </a:t>
            </a:r>
            <a:r>
              <a:rPr lang="en-US" sz="1200" spc="-5" dirty="0">
                <a:latin typeface="Times New Roman"/>
                <a:cs typeface="Times New Roman"/>
              </a:rPr>
              <a:t>even </a:t>
            </a:r>
            <a:r>
              <a:rPr lang="en-US" sz="1200" dirty="0">
                <a:latin typeface="Times New Roman"/>
                <a:cs typeface="Times New Roman"/>
              </a:rPr>
              <a:t>use the code to </a:t>
            </a:r>
            <a:r>
              <a:rPr lang="en-US" sz="1200" spc="-15" dirty="0">
                <a:latin typeface="Times New Roman"/>
                <a:cs typeface="Times New Roman"/>
              </a:rPr>
              <a:t>build new  </a:t>
            </a:r>
            <a:r>
              <a:rPr lang="en-US" sz="1200" spc="-5" dirty="0">
                <a:latin typeface="Times New Roman"/>
                <a:cs typeface="Times New Roman"/>
              </a:rPr>
              <a:t>applications </a:t>
            </a:r>
            <a:r>
              <a:rPr lang="en-US" sz="1200" spc="-10" dirty="0">
                <a:latin typeface="Times New Roman"/>
                <a:cs typeface="Times New Roman"/>
              </a:rPr>
              <a:t>and </a:t>
            </a:r>
            <a:r>
              <a:rPr lang="en-US" sz="1200" spc="-5" dirty="0">
                <a:latin typeface="Times New Roman"/>
                <a:cs typeface="Times New Roman"/>
              </a:rPr>
              <a:t>suggest improvements </a:t>
            </a:r>
            <a:r>
              <a:rPr lang="en-US" sz="1200" dirty="0">
                <a:latin typeface="Times New Roman"/>
                <a:cs typeface="Times New Roman"/>
              </a:rPr>
              <a:t>to the </a:t>
            </a:r>
            <a:r>
              <a:rPr lang="en-US" sz="1200" spc="-5" dirty="0">
                <a:latin typeface="Times New Roman"/>
                <a:cs typeface="Times New Roman"/>
              </a:rPr>
              <a:t>code. Suggestions </a:t>
            </a:r>
            <a:r>
              <a:rPr lang="en-US" sz="1200" dirty="0">
                <a:latin typeface="Times New Roman"/>
                <a:cs typeface="Times New Roman"/>
              </a:rPr>
              <a:t>are accepted </a:t>
            </a:r>
            <a:r>
              <a:rPr lang="en-US" sz="1200" spc="10" dirty="0">
                <a:latin typeface="Times New Roman"/>
                <a:cs typeface="Times New Roman"/>
              </a:rPr>
              <a:t>or </a:t>
            </a:r>
            <a:r>
              <a:rPr lang="en-US" sz="1200" spc="-5" dirty="0">
                <a:latin typeface="Times New Roman"/>
                <a:cs typeface="Times New Roman"/>
              </a:rPr>
              <a:t>rejected </a:t>
            </a:r>
            <a:r>
              <a:rPr lang="en-US" sz="1200" spc="-10" dirty="0">
                <a:latin typeface="Times New Roman"/>
                <a:cs typeface="Times New Roman"/>
              </a:rPr>
              <a:t>via  </a:t>
            </a:r>
            <a:r>
              <a:rPr lang="en-US" sz="1200" spc="-5" dirty="0">
                <a:latin typeface="Times New Roman"/>
                <a:cs typeface="Times New Roman"/>
              </a:rPr>
              <a:t>consensus.</a:t>
            </a:r>
            <a:endParaRPr lang="en-US" sz="1200" dirty="0">
              <a:latin typeface="Times New Roman"/>
              <a:cs typeface="Times New Roman"/>
            </a:endParaRPr>
          </a:p>
          <a:p>
            <a:pPr marL="12700" marR="266065">
              <a:lnSpc>
                <a:spcPct val="143300"/>
              </a:lnSpc>
              <a:spcBef>
                <a:spcPts val="670"/>
              </a:spcBef>
            </a:pPr>
            <a:r>
              <a:rPr lang="en-US" sz="1200" b="1" spc="-5" dirty="0">
                <a:latin typeface="Times New Roman"/>
                <a:cs typeface="Times New Roman"/>
              </a:rPr>
              <a:t>Universal </a:t>
            </a:r>
            <a:r>
              <a:rPr lang="en-US" sz="1200" b="1" dirty="0">
                <a:latin typeface="Times New Roman"/>
                <a:cs typeface="Times New Roman"/>
              </a:rPr>
              <a:t>Banking</a:t>
            </a:r>
            <a:r>
              <a:rPr lang="en-US" sz="1200" dirty="0">
                <a:latin typeface="Times New Roman"/>
                <a:cs typeface="Times New Roman"/>
              </a:rPr>
              <a:t>: </a:t>
            </a:r>
            <a:r>
              <a:rPr lang="en-US" sz="1200" spc="-10" dirty="0">
                <a:latin typeface="Times New Roman"/>
                <a:cs typeface="Times New Roman"/>
              </a:rPr>
              <a:t>anyone </a:t>
            </a:r>
            <a:r>
              <a:rPr lang="en-US" sz="1200" dirty="0">
                <a:latin typeface="Times New Roman"/>
                <a:cs typeface="Times New Roman"/>
              </a:rPr>
              <a:t>can </a:t>
            </a:r>
            <a:r>
              <a:rPr lang="en-US" sz="1200" spc="-5" dirty="0">
                <a:latin typeface="Times New Roman"/>
                <a:cs typeface="Times New Roman"/>
              </a:rPr>
              <a:t>access </a:t>
            </a:r>
            <a:r>
              <a:rPr lang="en-US" sz="1200" dirty="0">
                <a:latin typeface="Times New Roman"/>
                <a:cs typeface="Times New Roman"/>
              </a:rPr>
              <a:t>the </a:t>
            </a:r>
            <a:r>
              <a:rPr lang="en-US" sz="1200" spc="-5" dirty="0" err="1">
                <a:latin typeface="Times New Roman"/>
                <a:cs typeface="Times New Roman"/>
              </a:rPr>
              <a:t>blockchain</a:t>
            </a:r>
            <a:r>
              <a:rPr lang="en-US" sz="1200" spc="-5" dirty="0">
                <a:latin typeface="Times New Roman"/>
                <a:cs typeface="Times New Roman"/>
              </a:rPr>
              <a:t> </a:t>
            </a:r>
            <a:r>
              <a:rPr lang="en-US" sz="1200" dirty="0">
                <a:latin typeface="Times New Roman"/>
                <a:cs typeface="Times New Roman"/>
              </a:rPr>
              <a:t>to </a:t>
            </a:r>
            <a:r>
              <a:rPr lang="en-US" sz="1200" spc="-5" dirty="0">
                <a:latin typeface="Times New Roman"/>
                <a:cs typeface="Times New Roman"/>
              </a:rPr>
              <a:t>store </a:t>
            </a:r>
            <a:r>
              <a:rPr lang="en-US" sz="1200" spc="-15" dirty="0">
                <a:latin typeface="Times New Roman"/>
                <a:cs typeface="Times New Roman"/>
              </a:rPr>
              <a:t>money, </a:t>
            </a:r>
            <a:r>
              <a:rPr lang="en-US" sz="1200" spc="-5" dirty="0">
                <a:latin typeface="Times New Roman"/>
                <a:cs typeface="Times New Roman"/>
              </a:rPr>
              <a:t>it’s </a:t>
            </a:r>
            <a:r>
              <a:rPr lang="en-US" sz="1200" dirty="0">
                <a:latin typeface="Times New Roman"/>
                <a:cs typeface="Times New Roman"/>
              </a:rPr>
              <a:t>a </a:t>
            </a:r>
            <a:r>
              <a:rPr lang="en-US" sz="1200" spc="-5" dirty="0">
                <a:latin typeface="Times New Roman"/>
                <a:cs typeface="Times New Roman"/>
              </a:rPr>
              <a:t>great way </a:t>
            </a:r>
            <a:r>
              <a:rPr lang="en-US" sz="1200" spc="10" dirty="0">
                <a:latin typeface="Times New Roman"/>
                <a:cs typeface="Times New Roman"/>
              </a:rPr>
              <a:t>to  </a:t>
            </a:r>
            <a:r>
              <a:rPr lang="en-US" sz="1200" spc="-5" dirty="0">
                <a:latin typeface="Times New Roman"/>
                <a:cs typeface="Times New Roman"/>
              </a:rPr>
              <a:t>protect </a:t>
            </a:r>
            <a:r>
              <a:rPr lang="en-US" sz="1200" spc="-10" dirty="0">
                <a:latin typeface="Times New Roman"/>
                <a:cs typeface="Times New Roman"/>
              </a:rPr>
              <a:t>against </a:t>
            </a:r>
            <a:r>
              <a:rPr lang="en-US" sz="1200" spc="-5" dirty="0">
                <a:latin typeface="Times New Roman"/>
                <a:cs typeface="Times New Roman"/>
              </a:rPr>
              <a:t>theft that can happen </a:t>
            </a:r>
            <a:r>
              <a:rPr lang="en-US" sz="1200" dirty="0">
                <a:latin typeface="Times New Roman"/>
                <a:cs typeface="Times New Roman"/>
              </a:rPr>
              <a:t>due to </a:t>
            </a:r>
            <a:r>
              <a:rPr lang="en-US" sz="1200" spc="-10" dirty="0">
                <a:latin typeface="Times New Roman"/>
                <a:cs typeface="Times New Roman"/>
              </a:rPr>
              <a:t>holding cash </a:t>
            </a:r>
            <a:r>
              <a:rPr lang="en-US" sz="1200" spc="-15" dirty="0">
                <a:latin typeface="Times New Roman"/>
                <a:cs typeface="Times New Roman"/>
              </a:rPr>
              <a:t>in </a:t>
            </a:r>
            <a:r>
              <a:rPr lang="en-US" sz="1200" dirty="0">
                <a:latin typeface="Times New Roman"/>
                <a:cs typeface="Times New Roman"/>
              </a:rPr>
              <a:t>physical</a:t>
            </a:r>
            <a:r>
              <a:rPr lang="en-US" sz="1200" spc="155" dirty="0">
                <a:latin typeface="Times New Roman"/>
                <a:cs typeface="Times New Roman"/>
              </a:rPr>
              <a:t> </a:t>
            </a:r>
            <a:r>
              <a:rPr lang="en-US" sz="1200" spc="-5" dirty="0">
                <a:latin typeface="Times New Roman"/>
                <a:cs typeface="Times New Roman"/>
              </a:rPr>
              <a:t>locations.</a:t>
            </a:r>
            <a:endParaRPr lang="en-US" sz="1200" dirty="0">
              <a:latin typeface="Times New Roman"/>
              <a:cs typeface="Times New Roman"/>
            </a:endParaRPr>
          </a:p>
          <a:p>
            <a:pPr>
              <a:lnSpc>
                <a:spcPct val="100000"/>
              </a:lnSpc>
              <a:spcBef>
                <a:spcPts val="25"/>
              </a:spcBef>
            </a:pPr>
            <a:endParaRPr lang="en-US" sz="1150" dirty="0">
              <a:latin typeface="Times New Roman"/>
              <a:cs typeface="Times New Roman"/>
            </a:endParaRPr>
          </a:p>
          <a:p>
            <a:pPr marL="12700">
              <a:lnSpc>
                <a:spcPct val="100000"/>
              </a:lnSpc>
            </a:pPr>
            <a:r>
              <a:rPr lang="en-US" sz="1200" b="1" spc="-10" dirty="0">
                <a:latin typeface="Times New Roman"/>
                <a:cs typeface="Times New Roman"/>
              </a:rPr>
              <a:t>Use</a:t>
            </a:r>
            <a:r>
              <a:rPr lang="en-US" sz="1200" b="1" dirty="0">
                <a:latin typeface="Times New Roman"/>
                <a:cs typeface="Times New Roman"/>
              </a:rPr>
              <a:t> </a:t>
            </a:r>
            <a:r>
              <a:rPr lang="en-US" sz="1200" b="1" spc="-5" dirty="0">
                <a:latin typeface="Times New Roman"/>
                <a:cs typeface="Times New Roman"/>
              </a:rPr>
              <a:t>cases</a:t>
            </a:r>
            <a:endParaRPr lang="en-US" sz="1200" dirty="0">
              <a:latin typeface="Times New Roman"/>
              <a:cs typeface="Times New Roman"/>
            </a:endParaRPr>
          </a:p>
          <a:p>
            <a:pPr>
              <a:lnSpc>
                <a:spcPct val="100000"/>
              </a:lnSpc>
              <a:spcBef>
                <a:spcPts val="30"/>
              </a:spcBef>
            </a:pPr>
            <a:endParaRPr lang="en-US" sz="1100" dirty="0">
              <a:latin typeface="Times New Roman"/>
              <a:cs typeface="Times New Roman"/>
            </a:endParaRPr>
          </a:p>
          <a:p>
            <a:pPr marL="469900" indent="-229235">
              <a:buFont typeface="Arial"/>
              <a:buChar char="•"/>
              <a:tabLst>
                <a:tab pos="469900" algn="l"/>
                <a:tab pos="470534" algn="l"/>
              </a:tabLst>
            </a:pPr>
            <a:r>
              <a:rPr lang="en-US" sz="1200" spc="-5" dirty="0">
                <a:latin typeface="Times New Roman"/>
                <a:cs typeface="Times New Roman"/>
              </a:rPr>
              <a:t>Dubai </a:t>
            </a:r>
            <a:r>
              <a:rPr lang="en-US" sz="1200" spc="-15" dirty="0">
                <a:latin typeface="Times New Roman"/>
                <a:cs typeface="Times New Roman"/>
              </a:rPr>
              <a:t>has </a:t>
            </a:r>
            <a:r>
              <a:rPr lang="en-US" sz="1200" spc="-5" dirty="0">
                <a:latin typeface="Times New Roman"/>
                <a:cs typeface="Times New Roman"/>
              </a:rPr>
              <a:t>been able </a:t>
            </a:r>
            <a:r>
              <a:rPr lang="en-US" sz="1200" dirty="0">
                <a:latin typeface="Times New Roman"/>
                <a:cs typeface="Times New Roman"/>
              </a:rPr>
              <a:t>to </a:t>
            </a:r>
            <a:r>
              <a:rPr lang="en-US" sz="1200" spc="-5" dirty="0">
                <a:latin typeface="Times New Roman"/>
                <a:cs typeface="Times New Roman"/>
              </a:rPr>
              <a:t>integrate </a:t>
            </a:r>
            <a:r>
              <a:rPr lang="en-US" sz="1200" spc="-5" dirty="0" err="1">
                <a:latin typeface="Times New Roman"/>
                <a:cs typeface="Times New Roman"/>
              </a:rPr>
              <a:t>blockchain</a:t>
            </a:r>
            <a:r>
              <a:rPr lang="en-US" sz="1200" spc="-5" dirty="0">
                <a:latin typeface="Times New Roman"/>
                <a:cs typeface="Times New Roman"/>
              </a:rPr>
              <a:t> </a:t>
            </a:r>
            <a:r>
              <a:rPr lang="en-US" sz="1200" spc="-10" dirty="0">
                <a:latin typeface="Times New Roman"/>
                <a:cs typeface="Times New Roman"/>
              </a:rPr>
              <a:t>into </a:t>
            </a:r>
            <a:r>
              <a:rPr lang="en-US" sz="1200" spc="-15" dirty="0">
                <a:latin typeface="Times New Roman"/>
                <a:cs typeface="Times New Roman"/>
              </a:rPr>
              <a:t>eight </a:t>
            </a:r>
            <a:r>
              <a:rPr lang="en-US" sz="1200" spc="-5" dirty="0">
                <a:latin typeface="Times New Roman"/>
                <a:cs typeface="Times New Roman"/>
              </a:rPr>
              <a:t>industry</a:t>
            </a:r>
            <a:r>
              <a:rPr lang="en-US" sz="1200" spc="150" dirty="0">
                <a:latin typeface="Times New Roman"/>
                <a:cs typeface="Times New Roman"/>
              </a:rPr>
              <a:t> </a:t>
            </a:r>
            <a:r>
              <a:rPr lang="en-US" sz="1200" dirty="0">
                <a:latin typeface="Times New Roman"/>
                <a:cs typeface="Times New Roman"/>
              </a:rPr>
              <a:t>sectors</a:t>
            </a:r>
          </a:p>
          <a:p>
            <a:pPr>
              <a:buFont typeface="Arial"/>
              <a:buChar char="•"/>
            </a:pPr>
            <a:endParaRPr lang="en-US" sz="1150" dirty="0">
              <a:latin typeface="Times New Roman"/>
              <a:cs typeface="Times New Roman"/>
            </a:endParaRPr>
          </a:p>
          <a:p>
            <a:pPr marL="927100" lvl="1" indent="-229235">
              <a:lnSpc>
                <a:spcPct val="100000"/>
              </a:lnSpc>
              <a:buFont typeface="Arial"/>
              <a:buChar char="•"/>
              <a:tabLst>
                <a:tab pos="927100" algn="l"/>
                <a:tab pos="927735" algn="l"/>
              </a:tabLst>
            </a:pPr>
            <a:r>
              <a:rPr lang="en-US" sz="1200" dirty="0">
                <a:latin typeface="Times New Roman"/>
                <a:cs typeface="Times New Roman"/>
              </a:rPr>
              <a:t>Real</a:t>
            </a:r>
            <a:r>
              <a:rPr lang="en-US" sz="1200" spc="-40" dirty="0">
                <a:latin typeface="Times New Roman"/>
                <a:cs typeface="Times New Roman"/>
              </a:rPr>
              <a:t> </a:t>
            </a:r>
            <a:r>
              <a:rPr lang="en-US" sz="1200" spc="5" dirty="0">
                <a:latin typeface="Times New Roman"/>
                <a:cs typeface="Times New Roman"/>
              </a:rPr>
              <a:t>estate</a:t>
            </a:r>
            <a:endParaRPr lang="en-US" sz="1200" dirty="0">
              <a:latin typeface="Times New Roman"/>
              <a:cs typeface="Times New Roman"/>
            </a:endParaRPr>
          </a:p>
          <a:p>
            <a:pPr lvl="1">
              <a:lnSpc>
                <a:spcPct val="100000"/>
              </a:lnSpc>
              <a:spcBef>
                <a:spcPts val="30"/>
              </a:spcBef>
              <a:buFont typeface="Arial"/>
              <a:buChar char="•"/>
            </a:pPr>
            <a:endParaRPr lang="en-US" sz="1100" dirty="0">
              <a:latin typeface="Times New Roman"/>
              <a:cs typeface="Times New Roman"/>
            </a:endParaRPr>
          </a:p>
          <a:p>
            <a:pPr marL="927100" lvl="1" indent="-229235">
              <a:lnSpc>
                <a:spcPct val="100000"/>
              </a:lnSpc>
              <a:spcBef>
                <a:spcPts val="5"/>
              </a:spcBef>
              <a:buFont typeface="Arial"/>
              <a:buChar char="•"/>
              <a:tabLst>
                <a:tab pos="927100" algn="l"/>
                <a:tab pos="927735" algn="l"/>
              </a:tabLst>
            </a:pPr>
            <a:r>
              <a:rPr lang="en-US" sz="1200" spc="-5" dirty="0">
                <a:latin typeface="Times New Roman"/>
                <a:cs typeface="Times New Roman"/>
              </a:rPr>
              <a:t>Tourism</a:t>
            </a:r>
            <a:endParaRPr lang="en-US" sz="1200" dirty="0">
              <a:latin typeface="Times New Roman"/>
              <a:cs typeface="Times New Roman"/>
            </a:endParaRPr>
          </a:p>
          <a:p>
            <a:pPr lvl="1">
              <a:lnSpc>
                <a:spcPct val="100000"/>
              </a:lnSpc>
              <a:spcBef>
                <a:spcPts val="50"/>
              </a:spcBef>
              <a:buFont typeface="Arial"/>
              <a:buChar char="•"/>
            </a:pPr>
            <a:endParaRPr lang="en-US" sz="1100" dirty="0">
              <a:latin typeface="Times New Roman"/>
              <a:cs typeface="Times New Roman"/>
            </a:endParaRPr>
          </a:p>
          <a:p>
            <a:pPr marL="927100" lvl="1" indent="-229235">
              <a:lnSpc>
                <a:spcPct val="100000"/>
              </a:lnSpc>
              <a:spcBef>
                <a:spcPts val="5"/>
              </a:spcBef>
              <a:buFont typeface="Arial"/>
              <a:buChar char="•"/>
              <a:tabLst>
                <a:tab pos="927100" algn="l"/>
                <a:tab pos="927735" algn="l"/>
              </a:tabLst>
            </a:pPr>
            <a:r>
              <a:rPr lang="en-US" sz="1200" dirty="0">
                <a:latin typeface="Times New Roman"/>
                <a:cs typeface="Times New Roman"/>
              </a:rPr>
              <a:t>Security</a:t>
            </a:r>
          </a:p>
          <a:p>
            <a:pPr lvl="1">
              <a:lnSpc>
                <a:spcPct val="100000"/>
              </a:lnSpc>
              <a:spcBef>
                <a:spcPts val="30"/>
              </a:spcBef>
              <a:buFont typeface="Arial"/>
              <a:buChar char="•"/>
            </a:pPr>
            <a:endParaRPr lang="en-US" sz="1100" dirty="0">
              <a:latin typeface="Times New Roman"/>
              <a:cs typeface="Times New Roman"/>
            </a:endParaRPr>
          </a:p>
          <a:p>
            <a:pPr marL="927100" lvl="1" indent="-229235">
              <a:lnSpc>
                <a:spcPct val="100000"/>
              </a:lnSpc>
              <a:buFont typeface="Arial"/>
              <a:buChar char="•"/>
              <a:tabLst>
                <a:tab pos="927100" algn="l"/>
                <a:tab pos="927735" algn="l"/>
              </a:tabLst>
            </a:pPr>
            <a:r>
              <a:rPr lang="en-US" sz="1200" spc="-5" dirty="0">
                <a:latin typeface="Times New Roman"/>
                <a:cs typeface="Times New Roman"/>
              </a:rPr>
              <a:t>Transportation</a:t>
            </a:r>
            <a:endParaRPr lang="en-US" sz="1200" dirty="0">
              <a:latin typeface="Times New Roman"/>
              <a:cs typeface="Times New Roman"/>
            </a:endParaRPr>
          </a:p>
          <a:p>
            <a:pPr lvl="1">
              <a:lnSpc>
                <a:spcPct val="100000"/>
              </a:lnSpc>
              <a:buFont typeface="Arial"/>
              <a:buChar char="•"/>
            </a:pPr>
            <a:endParaRPr lang="en-US" sz="1150" dirty="0">
              <a:latin typeface="Times New Roman"/>
              <a:cs typeface="Times New Roman"/>
            </a:endParaRPr>
          </a:p>
          <a:p>
            <a:pPr marL="927100" lvl="1" indent="-229235">
              <a:lnSpc>
                <a:spcPct val="100000"/>
              </a:lnSpc>
              <a:buFont typeface="Arial"/>
              <a:buChar char="•"/>
              <a:tabLst>
                <a:tab pos="927100" algn="l"/>
                <a:tab pos="927735" algn="l"/>
              </a:tabLst>
            </a:pPr>
            <a:r>
              <a:rPr lang="en-US" sz="1200" spc="-10" dirty="0">
                <a:latin typeface="Times New Roman"/>
                <a:cs typeface="Times New Roman"/>
              </a:rPr>
              <a:t>Finance</a:t>
            </a:r>
            <a:endParaRPr lang="en-US" sz="1200" dirty="0">
              <a:latin typeface="Times New Roman"/>
              <a:cs typeface="Times New Roman"/>
            </a:endParaRPr>
          </a:p>
          <a:p>
            <a:pPr lvl="1">
              <a:lnSpc>
                <a:spcPct val="100000"/>
              </a:lnSpc>
              <a:spcBef>
                <a:spcPts val="30"/>
              </a:spcBef>
              <a:buFont typeface="Arial"/>
              <a:buChar char="•"/>
            </a:pPr>
            <a:endParaRPr lang="en-US" sz="1100" dirty="0">
              <a:latin typeface="Times New Roman"/>
              <a:cs typeface="Times New Roman"/>
            </a:endParaRPr>
          </a:p>
          <a:p>
            <a:pPr marL="927100" lvl="1" indent="-229235">
              <a:lnSpc>
                <a:spcPct val="100000"/>
              </a:lnSpc>
              <a:buFont typeface="Arial"/>
              <a:buChar char="•"/>
              <a:tabLst>
                <a:tab pos="927100" algn="l"/>
                <a:tab pos="927735" algn="l"/>
              </a:tabLst>
            </a:pPr>
            <a:r>
              <a:rPr lang="en-US" sz="1200" spc="-5" dirty="0">
                <a:latin typeface="Times New Roman"/>
                <a:cs typeface="Times New Roman"/>
              </a:rPr>
              <a:t>Health</a:t>
            </a:r>
            <a:endParaRPr lang="en-US" sz="1200" dirty="0">
              <a:latin typeface="Times New Roman"/>
              <a:cs typeface="Times New Roman"/>
            </a:endParaRPr>
          </a:p>
          <a:p>
            <a:pPr lvl="1">
              <a:lnSpc>
                <a:spcPct val="100000"/>
              </a:lnSpc>
              <a:spcBef>
                <a:spcPts val="55"/>
              </a:spcBef>
              <a:buFont typeface="Arial"/>
              <a:buChar char="•"/>
            </a:pPr>
            <a:endParaRPr lang="en-US" sz="1100" dirty="0">
              <a:latin typeface="Times New Roman"/>
              <a:cs typeface="Times New Roman"/>
            </a:endParaRPr>
          </a:p>
          <a:p>
            <a:pPr marL="927100" lvl="1" indent="-229235">
              <a:lnSpc>
                <a:spcPct val="100000"/>
              </a:lnSpc>
              <a:buFont typeface="Arial"/>
              <a:buChar char="•"/>
              <a:tabLst>
                <a:tab pos="927100" algn="l"/>
                <a:tab pos="927735" algn="l"/>
              </a:tabLst>
            </a:pPr>
            <a:r>
              <a:rPr lang="en-US" sz="1200" spc="-5" dirty="0">
                <a:latin typeface="Times New Roman"/>
                <a:cs typeface="Times New Roman"/>
              </a:rPr>
              <a:t>Education.</a:t>
            </a:r>
            <a:endParaRPr lang="en-US" sz="1200" dirty="0">
              <a:latin typeface="Times New Roman"/>
              <a:cs typeface="Times New Roman"/>
            </a:endParaRPr>
          </a:p>
          <a:p>
            <a:pPr lvl="1">
              <a:lnSpc>
                <a:spcPct val="100000"/>
              </a:lnSpc>
              <a:buFont typeface="Arial"/>
              <a:buChar char="•"/>
            </a:pPr>
            <a:endParaRPr lang="en-US" sz="1150" dirty="0">
              <a:latin typeface="Times New Roman"/>
              <a:cs typeface="Times New Roman"/>
            </a:endParaRPr>
          </a:p>
          <a:p>
            <a:pPr marL="469900" indent="-229235">
              <a:buFont typeface="Arial"/>
              <a:buChar char="•"/>
              <a:tabLst>
                <a:tab pos="469900" algn="l"/>
                <a:tab pos="470534" algn="l"/>
              </a:tabLst>
            </a:pPr>
            <a:r>
              <a:rPr lang="en-US" sz="1200" spc="-5" dirty="0">
                <a:latin typeface="Times New Roman"/>
                <a:cs typeface="Times New Roman"/>
              </a:rPr>
              <a:t>The </a:t>
            </a:r>
            <a:r>
              <a:rPr lang="en-US" sz="1200" spc="-10" dirty="0">
                <a:latin typeface="Times New Roman"/>
                <a:cs typeface="Times New Roman"/>
              </a:rPr>
              <a:t>end result </a:t>
            </a:r>
            <a:r>
              <a:rPr lang="en-US" sz="1200" spc="-15" dirty="0">
                <a:latin typeface="Times New Roman"/>
                <a:cs typeface="Times New Roman"/>
              </a:rPr>
              <a:t>is </a:t>
            </a:r>
            <a:r>
              <a:rPr lang="en-US" sz="1200" dirty="0">
                <a:latin typeface="Times New Roman"/>
                <a:cs typeface="Times New Roman"/>
              </a:rPr>
              <a:t>to </a:t>
            </a:r>
            <a:r>
              <a:rPr lang="en-US" sz="1200" spc="-15" dirty="0">
                <a:latin typeface="Times New Roman"/>
                <a:cs typeface="Times New Roman"/>
              </a:rPr>
              <a:t>become </a:t>
            </a:r>
            <a:r>
              <a:rPr lang="en-US" sz="1200" dirty="0">
                <a:latin typeface="Times New Roman"/>
                <a:cs typeface="Times New Roman"/>
              </a:rPr>
              <a:t>the </a:t>
            </a:r>
            <a:r>
              <a:rPr lang="en-US" sz="1200" spc="-5" dirty="0">
                <a:latin typeface="Times New Roman"/>
                <a:cs typeface="Times New Roman"/>
              </a:rPr>
              <a:t>world’s </a:t>
            </a:r>
            <a:r>
              <a:rPr lang="en-US" sz="1200" spc="-15" dirty="0">
                <a:latin typeface="Times New Roman"/>
                <a:cs typeface="Times New Roman"/>
              </a:rPr>
              <a:t>first </a:t>
            </a:r>
            <a:r>
              <a:rPr lang="en-US" sz="1200" spc="-10" dirty="0" err="1">
                <a:latin typeface="Times New Roman"/>
                <a:cs typeface="Times New Roman"/>
              </a:rPr>
              <a:t>blockchain</a:t>
            </a:r>
            <a:r>
              <a:rPr lang="en-US" sz="1200" spc="260" dirty="0">
                <a:latin typeface="Times New Roman"/>
                <a:cs typeface="Times New Roman"/>
              </a:rPr>
              <a:t> </a:t>
            </a:r>
            <a:r>
              <a:rPr lang="en-US" sz="1200" spc="-10" dirty="0">
                <a:latin typeface="Times New Roman"/>
                <a:cs typeface="Times New Roman"/>
              </a:rPr>
              <a:t>city.</a:t>
            </a:r>
            <a:endParaRPr lang="en-US" sz="1200" dirty="0">
              <a:latin typeface="Times New Roman"/>
              <a:cs typeface="Times New Roman"/>
            </a:endParaRPr>
          </a:p>
          <a:p>
            <a:pPr>
              <a:spcBef>
                <a:spcPts val="30"/>
              </a:spcBef>
              <a:buFont typeface="Arial"/>
              <a:buChar char="•"/>
            </a:pPr>
            <a:endParaRPr lang="en-US" sz="1100" dirty="0">
              <a:latin typeface="Times New Roman"/>
              <a:cs typeface="Times New Roman"/>
            </a:endParaRPr>
          </a:p>
          <a:p>
            <a:pPr marL="12700">
              <a:lnSpc>
                <a:spcPct val="100000"/>
              </a:lnSpc>
            </a:pPr>
            <a:r>
              <a:rPr lang="en-US" sz="1200" b="1" spc="-5" dirty="0" err="1">
                <a:latin typeface="Times New Roman"/>
                <a:cs typeface="Times New Roman"/>
              </a:rPr>
              <a:t>Cryaptocurrency</a:t>
            </a:r>
            <a:endParaRPr lang="en-US" sz="1200" dirty="0">
              <a:latin typeface="Times New Roman"/>
              <a:cs typeface="Times New Roman"/>
            </a:endParaRPr>
          </a:p>
          <a:p>
            <a:pPr>
              <a:lnSpc>
                <a:spcPct val="100000"/>
              </a:lnSpc>
              <a:spcBef>
                <a:spcPts val="55"/>
              </a:spcBef>
            </a:pPr>
            <a:endParaRPr lang="en-US" sz="1100" dirty="0">
              <a:latin typeface="Times New Roman"/>
              <a:cs typeface="Times New Roman"/>
            </a:endParaRPr>
          </a:p>
          <a:p>
            <a:pPr marL="469900" indent="-229235">
              <a:buFont typeface="Arial"/>
              <a:buChar char="•"/>
              <a:tabLst>
                <a:tab pos="469900" algn="l"/>
                <a:tab pos="470534" algn="l"/>
              </a:tabLst>
            </a:pPr>
            <a:r>
              <a:rPr lang="en-US" sz="1200" spc="-5" dirty="0">
                <a:latin typeface="Times New Roman"/>
                <a:cs typeface="Times New Roman"/>
              </a:rPr>
              <a:t>Cryptocurrency </a:t>
            </a:r>
            <a:r>
              <a:rPr lang="en-US" sz="1200" spc="-15" dirty="0">
                <a:latin typeface="Times New Roman"/>
                <a:cs typeface="Times New Roman"/>
              </a:rPr>
              <a:t>is </a:t>
            </a:r>
            <a:r>
              <a:rPr lang="en-US" sz="1200" dirty="0">
                <a:latin typeface="Times New Roman"/>
                <a:cs typeface="Times New Roman"/>
              </a:rPr>
              <a:t>a form </a:t>
            </a:r>
            <a:r>
              <a:rPr lang="en-US" sz="1200" spc="10" dirty="0">
                <a:latin typeface="Times New Roman"/>
                <a:cs typeface="Times New Roman"/>
              </a:rPr>
              <a:t>of </a:t>
            </a:r>
            <a:r>
              <a:rPr lang="en-US" sz="1200" spc="-5" dirty="0">
                <a:latin typeface="Times New Roman"/>
                <a:cs typeface="Times New Roman"/>
              </a:rPr>
              <a:t>currency that exists solely </a:t>
            </a:r>
            <a:r>
              <a:rPr lang="en-US" sz="1200" spc="-15" dirty="0">
                <a:latin typeface="Times New Roman"/>
                <a:cs typeface="Times New Roman"/>
              </a:rPr>
              <a:t>in </a:t>
            </a:r>
            <a:r>
              <a:rPr lang="en-US" sz="1200" dirty="0">
                <a:latin typeface="Times New Roman"/>
                <a:cs typeface="Times New Roman"/>
              </a:rPr>
              <a:t>digital</a:t>
            </a:r>
            <a:r>
              <a:rPr lang="en-US" sz="1200" spc="5" dirty="0">
                <a:latin typeface="Times New Roman"/>
                <a:cs typeface="Times New Roman"/>
              </a:rPr>
              <a:t> </a:t>
            </a:r>
            <a:r>
              <a:rPr lang="en-US" sz="1200" spc="-10" dirty="0">
                <a:latin typeface="Times New Roman"/>
                <a:cs typeface="Times New Roman"/>
              </a:rPr>
              <a:t>form.</a:t>
            </a:r>
            <a:endParaRPr lang="en-US" sz="1200" dirty="0">
              <a:latin typeface="Times New Roman"/>
              <a:cs typeface="Times New Roman"/>
            </a:endParaRPr>
          </a:p>
          <a:p>
            <a:pPr marL="469900" marR="292735" indent="-229235">
              <a:lnSpc>
                <a:spcPct val="143300"/>
              </a:lnSpc>
              <a:spcBef>
                <a:spcPts val="675"/>
              </a:spcBef>
              <a:buFont typeface="Arial"/>
              <a:buChar char="•"/>
              <a:tabLst>
                <a:tab pos="469900" algn="l"/>
                <a:tab pos="470534" algn="l"/>
              </a:tabLst>
            </a:pPr>
            <a:r>
              <a:rPr lang="en-US" sz="1200" spc="-5" dirty="0">
                <a:latin typeface="Times New Roman"/>
                <a:cs typeface="Times New Roman"/>
              </a:rPr>
              <a:t>Cryptocurrency </a:t>
            </a:r>
            <a:r>
              <a:rPr lang="en-US" sz="1200" spc="10" dirty="0">
                <a:latin typeface="Times New Roman"/>
                <a:cs typeface="Times New Roman"/>
              </a:rPr>
              <a:t>can </a:t>
            </a:r>
            <a:r>
              <a:rPr lang="en-US" sz="1200" spc="-15" dirty="0">
                <a:latin typeface="Times New Roman"/>
                <a:cs typeface="Times New Roman"/>
              </a:rPr>
              <a:t>be </a:t>
            </a:r>
            <a:r>
              <a:rPr lang="en-US" sz="1200" spc="-5" dirty="0">
                <a:latin typeface="Times New Roman"/>
                <a:cs typeface="Times New Roman"/>
              </a:rPr>
              <a:t>used </a:t>
            </a:r>
            <a:r>
              <a:rPr lang="en-US" sz="1200" spc="10" dirty="0">
                <a:latin typeface="Times New Roman"/>
                <a:cs typeface="Times New Roman"/>
              </a:rPr>
              <a:t>to </a:t>
            </a:r>
            <a:r>
              <a:rPr lang="en-US" sz="1200" spc="-5" dirty="0">
                <a:latin typeface="Times New Roman"/>
                <a:cs typeface="Times New Roman"/>
              </a:rPr>
              <a:t>pay </a:t>
            </a:r>
            <a:r>
              <a:rPr lang="en-US" sz="1200" spc="-10" dirty="0">
                <a:latin typeface="Times New Roman"/>
                <a:cs typeface="Times New Roman"/>
              </a:rPr>
              <a:t>for </a:t>
            </a:r>
            <a:r>
              <a:rPr lang="en-US" sz="1200" spc="-5" dirty="0">
                <a:latin typeface="Times New Roman"/>
                <a:cs typeface="Times New Roman"/>
              </a:rPr>
              <a:t>purchases online without </a:t>
            </a:r>
            <a:r>
              <a:rPr lang="en-US" sz="1200" spc="-15" dirty="0">
                <a:latin typeface="Times New Roman"/>
                <a:cs typeface="Times New Roman"/>
              </a:rPr>
              <a:t>going </a:t>
            </a:r>
            <a:r>
              <a:rPr lang="en-US" sz="1200" dirty="0">
                <a:latin typeface="Times New Roman"/>
                <a:cs typeface="Times New Roman"/>
              </a:rPr>
              <a:t>through </a:t>
            </a:r>
            <a:r>
              <a:rPr lang="en-US" sz="1200" spc="-5" dirty="0">
                <a:latin typeface="Times New Roman"/>
                <a:cs typeface="Times New Roman"/>
              </a:rPr>
              <a:t>an  intermediary, </a:t>
            </a:r>
            <a:r>
              <a:rPr lang="en-US" sz="1200" dirty="0">
                <a:latin typeface="Times New Roman"/>
                <a:cs typeface="Times New Roman"/>
              </a:rPr>
              <a:t>such </a:t>
            </a:r>
            <a:r>
              <a:rPr lang="en-US" sz="1200" spc="-5" dirty="0">
                <a:latin typeface="Times New Roman"/>
                <a:cs typeface="Times New Roman"/>
              </a:rPr>
              <a:t>as </a:t>
            </a:r>
            <a:r>
              <a:rPr lang="en-US" sz="1200" dirty="0">
                <a:latin typeface="Times New Roman"/>
                <a:cs typeface="Times New Roman"/>
              </a:rPr>
              <a:t>a </a:t>
            </a:r>
            <a:r>
              <a:rPr lang="en-US" sz="1200" spc="-5" dirty="0">
                <a:latin typeface="Times New Roman"/>
                <a:cs typeface="Times New Roman"/>
              </a:rPr>
              <a:t>bank, </a:t>
            </a:r>
            <a:r>
              <a:rPr lang="en-US" sz="1200" dirty="0">
                <a:latin typeface="Times New Roman"/>
                <a:cs typeface="Times New Roman"/>
              </a:rPr>
              <a:t>or </a:t>
            </a:r>
            <a:r>
              <a:rPr lang="en-US" sz="1200" spc="-25" dirty="0">
                <a:latin typeface="Times New Roman"/>
                <a:cs typeface="Times New Roman"/>
              </a:rPr>
              <a:t>it </a:t>
            </a:r>
            <a:r>
              <a:rPr lang="en-US" sz="1200" spc="-5" dirty="0">
                <a:latin typeface="Times New Roman"/>
                <a:cs typeface="Times New Roman"/>
              </a:rPr>
              <a:t>can </a:t>
            </a:r>
            <a:r>
              <a:rPr lang="en-US" sz="1200" spc="-15" dirty="0">
                <a:latin typeface="Times New Roman"/>
                <a:cs typeface="Times New Roman"/>
              </a:rPr>
              <a:t>be </a:t>
            </a:r>
            <a:r>
              <a:rPr lang="en-US" sz="1200" spc="-10" dirty="0">
                <a:latin typeface="Times New Roman"/>
                <a:cs typeface="Times New Roman"/>
              </a:rPr>
              <a:t>held </a:t>
            </a:r>
            <a:r>
              <a:rPr lang="en-US" sz="1200" spc="-5" dirty="0">
                <a:latin typeface="Times New Roman"/>
                <a:cs typeface="Times New Roman"/>
              </a:rPr>
              <a:t>as an</a:t>
            </a:r>
            <a:r>
              <a:rPr lang="en-US" sz="1200" spc="195" dirty="0">
                <a:latin typeface="Times New Roman"/>
                <a:cs typeface="Times New Roman"/>
              </a:rPr>
              <a:t> </a:t>
            </a:r>
            <a:r>
              <a:rPr lang="en-US" sz="1200" spc="-5" dirty="0">
                <a:latin typeface="Times New Roman"/>
                <a:cs typeface="Times New Roman"/>
              </a:rPr>
              <a:t>investment.</a:t>
            </a:r>
            <a:endParaRPr lang="en-US" sz="1200" dirty="0">
              <a:latin typeface="Times New Roman"/>
              <a:cs typeface="Times New Roman"/>
            </a:endParaRPr>
          </a:p>
          <a:p>
            <a:pPr>
              <a:buFont typeface="Arial"/>
              <a:buChar char="•"/>
            </a:pPr>
            <a:endParaRPr lang="en-US" sz="1150" dirty="0">
              <a:latin typeface="Times New Roman"/>
              <a:cs typeface="Times New Roman"/>
            </a:endParaRPr>
          </a:p>
          <a:p>
            <a:pPr marL="469900" indent="-229235">
              <a:buFont typeface="Arial"/>
              <a:buChar char="•"/>
              <a:tabLst>
                <a:tab pos="469900" algn="l"/>
                <a:tab pos="470534" algn="l"/>
              </a:tabLst>
            </a:pPr>
            <a:r>
              <a:rPr lang="en-US" sz="1200" spc="-5" dirty="0">
                <a:latin typeface="Times New Roman"/>
                <a:cs typeface="Times New Roman"/>
              </a:rPr>
              <a:t>Example </a:t>
            </a:r>
            <a:r>
              <a:rPr lang="en-US" sz="1200" dirty="0">
                <a:latin typeface="Times New Roman"/>
                <a:cs typeface="Times New Roman"/>
              </a:rPr>
              <a:t>: </a:t>
            </a:r>
            <a:r>
              <a:rPr lang="en-US" sz="1200" spc="-10" dirty="0">
                <a:latin typeface="Times New Roman"/>
                <a:cs typeface="Times New Roman"/>
              </a:rPr>
              <a:t>Bitcoin, </a:t>
            </a:r>
            <a:r>
              <a:rPr lang="en-US" sz="1200" spc="-5" dirty="0" err="1">
                <a:latin typeface="Times New Roman"/>
                <a:cs typeface="Times New Roman"/>
              </a:rPr>
              <a:t>Etherium</a:t>
            </a:r>
            <a:r>
              <a:rPr lang="en-US" sz="1200" spc="10" dirty="0">
                <a:latin typeface="Times New Roman"/>
                <a:cs typeface="Times New Roman"/>
              </a:rPr>
              <a:t> </a:t>
            </a:r>
            <a:r>
              <a:rPr lang="en-US" sz="1200" spc="5" dirty="0" err="1">
                <a:latin typeface="Times New Roman"/>
                <a:cs typeface="Times New Roman"/>
              </a:rPr>
              <a:t>etc</a:t>
            </a:r>
            <a:endParaRPr lang="en-US" sz="1200" dirty="0">
              <a:latin typeface="Times New Roman"/>
              <a:cs typeface="Times New Roman"/>
            </a:endParaRPr>
          </a:p>
          <a:p>
            <a:pPr>
              <a:spcBef>
                <a:spcPts val="55"/>
              </a:spcBef>
              <a:buFont typeface="Arial"/>
              <a:buChar char="•"/>
            </a:pPr>
            <a:endParaRPr lang="en-US" sz="1100" dirty="0">
              <a:latin typeface="Times New Roman"/>
              <a:cs typeface="Times New Roman"/>
            </a:endParaRPr>
          </a:p>
          <a:p>
            <a:pPr marL="12700">
              <a:lnSpc>
                <a:spcPct val="100000"/>
              </a:lnSpc>
            </a:pPr>
            <a:r>
              <a:rPr lang="en-US" sz="1200" b="1" spc="-5" dirty="0">
                <a:latin typeface="Times New Roman"/>
                <a:cs typeface="Times New Roman"/>
              </a:rPr>
              <a:t>How Do You </a:t>
            </a:r>
            <a:r>
              <a:rPr lang="en-US" sz="1200" b="1" dirty="0">
                <a:latin typeface="Times New Roman"/>
                <a:cs typeface="Times New Roman"/>
              </a:rPr>
              <a:t>Buy</a:t>
            </a:r>
            <a:r>
              <a:rPr lang="en-US" sz="1200" b="1" spc="-5" dirty="0">
                <a:latin typeface="Times New Roman"/>
                <a:cs typeface="Times New Roman"/>
              </a:rPr>
              <a:t> Crypto?</a:t>
            </a:r>
            <a:endParaRPr lang="en-US" sz="1200" dirty="0">
              <a:latin typeface="Times New Roman"/>
              <a:cs typeface="Times New Roman"/>
            </a:endParaRPr>
          </a:p>
          <a:p>
            <a:pPr marL="469900" marR="5080" indent="-229235">
              <a:lnSpc>
                <a:spcPct val="143300"/>
              </a:lnSpc>
              <a:spcBef>
                <a:spcPts val="675"/>
              </a:spcBef>
              <a:buFont typeface="Arial"/>
              <a:buChar char="•"/>
              <a:tabLst>
                <a:tab pos="469900" algn="l"/>
                <a:tab pos="470534" algn="l"/>
              </a:tabLst>
            </a:pPr>
            <a:r>
              <a:rPr lang="en-US" sz="1200" spc="5" dirty="0">
                <a:latin typeface="Times New Roman"/>
                <a:cs typeface="Times New Roman"/>
              </a:rPr>
              <a:t>You </a:t>
            </a:r>
            <a:r>
              <a:rPr lang="en-US" sz="1200" spc="-5" dirty="0">
                <a:latin typeface="Times New Roman"/>
                <a:cs typeface="Times New Roman"/>
              </a:rPr>
              <a:t>can buy cryptocurrencies </a:t>
            </a:r>
            <a:r>
              <a:rPr lang="en-US" sz="1200" dirty="0">
                <a:latin typeface="Times New Roman"/>
                <a:cs typeface="Times New Roman"/>
              </a:rPr>
              <a:t>through</a:t>
            </a:r>
            <a:r>
              <a:rPr lang="en-US" sz="1200" dirty="0">
                <a:solidFill>
                  <a:srgbClr val="0462C1"/>
                </a:solidFill>
                <a:latin typeface="Times New Roman"/>
                <a:cs typeface="Times New Roman"/>
              </a:rPr>
              <a:t> </a:t>
            </a:r>
            <a:r>
              <a:rPr lang="en-US" sz="1200" u="sng" spc="-5" dirty="0">
                <a:solidFill>
                  <a:srgbClr val="0462C1"/>
                </a:solidFill>
                <a:uFill>
                  <a:solidFill>
                    <a:srgbClr val="0462C1"/>
                  </a:solidFill>
                </a:uFill>
                <a:latin typeface="Times New Roman"/>
                <a:cs typeface="Times New Roman"/>
                <a:hlinkClick r:id="rId2"/>
              </a:rPr>
              <a:t>crypto </a:t>
            </a:r>
            <a:r>
              <a:rPr lang="en-US" sz="1200" u="sng" spc="-10" dirty="0">
                <a:solidFill>
                  <a:srgbClr val="0462C1"/>
                </a:solidFill>
                <a:uFill>
                  <a:solidFill>
                    <a:srgbClr val="0462C1"/>
                  </a:solidFill>
                </a:uFill>
                <a:latin typeface="Times New Roman"/>
                <a:cs typeface="Times New Roman"/>
                <a:hlinkClick r:id="rId2"/>
              </a:rPr>
              <a:t>exchanges</a:t>
            </a:r>
            <a:r>
              <a:rPr lang="en-US" sz="1200" spc="-10" dirty="0">
                <a:latin typeface="Times New Roman"/>
                <a:cs typeface="Times New Roman"/>
                <a:hlinkClick r:id="rId2"/>
              </a:rPr>
              <a:t>, </a:t>
            </a:r>
            <a:r>
              <a:rPr lang="en-US" sz="1200" spc="-5" dirty="0">
                <a:latin typeface="Times New Roman"/>
                <a:cs typeface="Times New Roman"/>
              </a:rPr>
              <a:t>such </a:t>
            </a:r>
            <a:r>
              <a:rPr lang="en-US" sz="1200" spc="5" dirty="0">
                <a:latin typeface="Times New Roman"/>
                <a:cs typeface="Times New Roman"/>
              </a:rPr>
              <a:t>as</a:t>
            </a:r>
            <a:r>
              <a:rPr lang="en-US" sz="1200" spc="5" dirty="0">
                <a:solidFill>
                  <a:srgbClr val="0462C1"/>
                </a:solidFill>
                <a:latin typeface="Times New Roman"/>
                <a:cs typeface="Times New Roman"/>
                <a:hlinkClick r:id="rId3"/>
              </a:rPr>
              <a:t> </a:t>
            </a:r>
            <a:r>
              <a:rPr lang="en-US" sz="1200" u="sng" spc="-5" dirty="0" err="1">
                <a:solidFill>
                  <a:srgbClr val="0462C1"/>
                </a:solidFill>
                <a:uFill>
                  <a:solidFill>
                    <a:srgbClr val="0462C1"/>
                  </a:solidFill>
                </a:uFill>
                <a:latin typeface="Times New Roman"/>
                <a:cs typeface="Times New Roman"/>
                <a:hlinkClick r:id="rId3"/>
              </a:rPr>
              <a:t>Coinbase</a:t>
            </a:r>
            <a:r>
              <a:rPr lang="en-US" sz="1200" spc="-5" dirty="0">
                <a:latin typeface="Times New Roman"/>
                <a:cs typeface="Times New Roman"/>
                <a:hlinkClick r:id="rId3"/>
              </a:rPr>
              <a:t>, </a:t>
            </a:r>
            <a:r>
              <a:rPr lang="en-US" sz="1200" spc="-5" dirty="0">
                <a:latin typeface="Times New Roman"/>
                <a:cs typeface="Times New Roman"/>
              </a:rPr>
              <a:t>Kraken </a:t>
            </a:r>
            <a:r>
              <a:rPr lang="en-US" sz="1200" spc="10" dirty="0">
                <a:latin typeface="Times New Roman"/>
                <a:cs typeface="Times New Roman"/>
              </a:rPr>
              <a:t>or  </a:t>
            </a:r>
            <a:r>
              <a:rPr lang="en-US" sz="1200" spc="-10" dirty="0">
                <a:latin typeface="Times New Roman"/>
                <a:cs typeface="Times New Roman"/>
              </a:rPr>
              <a:t>Gemini. </a:t>
            </a:r>
            <a:r>
              <a:rPr lang="en-US" sz="1200" spc="15" dirty="0">
                <a:latin typeface="Times New Roman"/>
                <a:cs typeface="Times New Roman"/>
              </a:rPr>
              <a:t>In </a:t>
            </a:r>
            <a:r>
              <a:rPr lang="en-US" sz="1200" spc="-5" dirty="0">
                <a:latin typeface="Times New Roman"/>
                <a:cs typeface="Times New Roman"/>
              </a:rPr>
              <a:t>addition, </a:t>
            </a:r>
            <a:r>
              <a:rPr lang="en-US" sz="1200" spc="-15" dirty="0">
                <a:latin typeface="Times New Roman"/>
                <a:cs typeface="Times New Roman"/>
              </a:rPr>
              <a:t>some </a:t>
            </a:r>
            <a:r>
              <a:rPr lang="en-US" sz="1200" spc="-5" dirty="0">
                <a:latin typeface="Times New Roman"/>
                <a:cs typeface="Times New Roman"/>
              </a:rPr>
              <a:t>brokerages, such as </a:t>
            </a:r>
            <a:r>
              <a:rPr lang="en-US" sz="1200" spc="-5" dirty="0" err="1">
                <a:latin typeface="Times New Roman"/>
                <a:cs typeface="Times New Roman"/>
              </a:rPr>
              <a:t>WeBull</a:t>
            </a:r>
            <a:r>
              <a:rPr lang="en-US" sz="1200" spc="-5" dirty="0">
                <a:latin typeface="Times New Roman"/>
                <a:cs typeface="Times New Roman"/>
              </a:rPr>
              <a:t> and </a:t>
            </a:r>
            <a:r>
              <a:rPr lang="en-US" sz="1200" dirty="0" err="1">
                <a:latin typeface="Times New Roman"/>
                <a:cs typeface="Times New Roman"/>
              </a:rPr>
              <a:t>Robinhood</a:t>
            </a:r>
            <a:r>
              <a:rPr lang="en-US" sz="1200" dirty="0">
                <a:latin typeface="Times New Roman"/>
                <a:cs typeface="Times New Roman"/>
              </a:rPr>
              <a:t>, </a:t>
            </a:r>
            <a:r>
              <a:rPr lang="en-US" sz="1200" spc="-15" dirty="0">
                <a:latin typeface="Times New Roman"/>
                <a:cs typeface="Times New Roman"/>
              </a:rPr>
              <a:t>also </a:t>
            </a:r>
            <a:r>
              <a:rPr lang="en-US" sz="1200" spc="-10" dirty="0">
                <a:latin typeface="Times New Roman"/>
                <a:cs typeface="Times New Roman"/>
              </a:rPr>
              <a:t>allow  </a:t>
            </a:r>
            <a:r>
              <a:rPr lang="en-US" sz="1200" spc="-5" dirty="0">
                <a:latin typeface="Times New Roman"/>
                <a:cs typeface="Times New Roman"/>
              </a:rPr>
              <a:t>consumers </a:t>
            </a:r>
            <a:r>
              <a:rPr lang="en-US" sz="1200" dirty="0">
                <a:latin typeface="Times New Roman"/>
                <a:cs typeface="Times New Roman"/>
              </a:rPr>
              <a:t>to </a:t>
            </a:r>
            <a:r>
              <a:rPr lang="en-US" sz="1200" spc="-5" dirty="0">
                <a:latin typeface="Times New Roman"/>
                <a:cs typeface="Times New Roman"/>
              </a:rPr>
              <a:t>buy cryptocurrencies.</a:t>
            </a:r>
            <a:endParaRPr lang="en-US" sz="1200" dirty="0">
              <a:latin typeface="Times New Roman"/>
              <a:cs typeface="Times New Roman"/>
            </a:endParaRPr>
          </a:p>
          <a:p>
            <a:pPr>
              <a:lnSpc>
                <a:spcPct val="100000"/>
              </a:lnSpc>
            </a:pPr>
            <a:endParaRPr lang="en-US" sz="1150" dirty="0">
              <a:latin typeface="Times New Roman"/>
              <a:cs typeface="Times New Roman"/>
            </a:endParaRPr>
          </a:p>
          <a:p>
            <a:endParaRPr lang="en-US" dirty="0"/>
          </a:p>
        </p:txBody>
      </p:sp>
      <p:sp>
        <p:nvSpPr>
          <p:cNvPr id="4" name="Date Placeholder 3"/>
          <p:cNvSpPr>
            <a:spLocks noGrp="1"/>
          </p:cNvSpPr>
          <p:nvPr>
            <p:ph type="dt" sz="half" idx="10"/>
          </p:nvPr>
        </p:nvSpPr>
        <p:spPr/>
        <p:txBody>
          <a:bodyPr/>
          <a:lstStyle/>
          <a:p>
            <a:fld id="{45390A45-79BA-734F-BF3E-FAFF36C6628A}"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Introduction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776303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1219200" y="1295400"/>
            <a:ext cx="6324600" cy="2111318"/>
          </a:xfrm>
          <a:prstGeom prst="rect">
            <a:avLst/>
          </a:prstGeom>
        </p:spPr>
      </p:pic>
      <p:sp>
        <p:nvSpPr>
          <p:cNvPr id="4" name="Date Placeholder 3"/>
          <p:cNvSpPr>
            <a:spLocks noGrp="1"/>
          </p:cNvSpPr>
          <p:nvPr>
            <p:ph type="dt" sz="half" idx="10"/>
          </p:nvPr>
        </p:nvSpPr>
        <p:spPr/>
        <p:txBody>
          <a:bodyPr/>
          <a:lstStyle/>
          <a:p>
            <a:fld id="{4F35D319-961A-3A46-8D4E-B58D4608699B}"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Introduction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pic>
        <p:nvPicPr>
          <p:cNvPr id="10" name="Picture 9"/>
          <p:cNvPicPr>
            <a:picLocks noChangeAspect="1"/>
          </p:cNvPicPr>
          <p:nvPr/>
        </p:nvPicPr>
        <p:blipFill>
          <a:blip r:embed="rId3"/>
          <a:stretch>
            <a:fillRect/>
          </a:stretch>
        </p:blipFill>
        <p:spPr>
          <a:xfrm>
            <a:off x="1066800" y="3433096"/>
            <a:ext cx="6477000" cy="2518540"/>
          </a:xfrm>
          <a:prstGeom prst="rect">
            <a:avLst/>
          </a:prstGeom>
        </p:spPr>
      </p:pic>
    </p:spTree>
    <p:extLst>
      <p:ext uri="{BB962C8B-B14F-4D97-AF65-F5344CB8AC3E}">
        <p14:creationId xmlns:p14="http://schemas.microsoft.com/office/powerpoint/2010/main" val="2492180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1200" b="1" dirty="0">
                <a:latin typeface="Times New Roman" panose="02020603050405020304" pitchFamily="18" charset="0"/>
                <a:cs typeface="Times New Roman" panose="02020603050405020304" pitchFamily="18" charset="0"/>
              </a:rPr>
              <a:t>1.2 </a:t>
            </a:r>
            <a:r>
              <a:rPr lang="en-US" sz="1200" b="1" spc="-10" dirty="0">
                <a:latin typeface="Times New Roman" panose="02020603050405020304" pitchFamily="18" charset="0"/>
                <a:cs typeface="Times New Roman" panose="02020603050405020304" pitchFamily="18" charset="0"/>
              </a:rPr>
              <a:t>Public</a:t>
            </a:r>
            <a:r>
              <a:rPr lang="en-US" sz="1200" b="1" spc="-45" dirty="0">
                <a:latin typeface="Times New Roman" panose="02020603050405020304" pitchFamily="18" charset="0"/>
                <a:cs typeface="Times New Roman" panose="02020603050405020304" pitchFamily="18" charset="0"/>
              </a:rPr>
              <a:t> </a:t>
            </a:r>
            <a:r>
              <a:rPr lang="en-US" sz="1200" b="1" spc="-5" dirty="0">
                <a:latin typeface="Times New Roman" panose="02020603050405020304" pitchFamily="18" charset="0"/>
                <a:cs typeface="Times New Roman" panose="02020603050405020304" pitchFamily="18" charset="0"/>
              </a:rPr>
              <a:t>Ledger  </a:t>
            </a:r>
            <a:r>
              <a:rPr lang="en-US" sz="1200" b="1" spc="-10" dirty="0">
                <a:latin typeface="Times New Roman" panose="02020603050405020304" pitchFamily="18" charset="0"/>
                <a:cs typeface="Times New Roman" panose="02020603050405020304" pitchFamily="18" charset="0"/>
              </a:rPr>
              <a:t>Shared</a:t>
            </a:r>
            <a:r>
              <a:rPr lang="en-US" sz="1200" b="1" spc="-5"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Ledger</a:t>
            </a:r>
            <a:endParaRPr lang="en-US" sz="1200" dirty="0">
              <a:latin typeface="Times New Roman" panose="02020603050405020304" pitchFamily="18" charset="0"/>
              <a:cs typeface="Times New Roman" panose="02020603050405020304" pitchFamily="18" charset="0"/>
            </a:endParaRPr>
          </a:p>
          <a:p>
            <a:pPr marL="241300" indent="-229235">
              <a:spcBef>
                <a:spcPts val="5"/>
              </a:spcBef>
              <a:tabLst>
                <a:tab pos="241300" algn="l"/>
                <a:tab pos="241935" algn="l"/>
              </a:tabLst>
            </a:pPr>
            <a:r>
              <a:rPr lang="en-US" sz="1500" dirty="0">
                <a:latin typeface="Times New Roman"/>
                <a:cs typeface="Times New Roman"/>
              </a:rPr>
              <a:t>Records </a:t>
            </a:r>
            <a:r>
              <a:rPr lang="en-US" sz="1500" spc="-10" dirty="0">
                <a:latin typeface="Times New Roman"/>
                <a:cs typeface="Times New Roman"/>
              </a:rPr>
              <a:t>all </a:t>
            </a:r>
            <a:r>
              <a:rPr lang="en-US" sz="1500" spc="-5" dirty="0">
                <a:latin typeface="Times New Roman"/>
                <a:cs typeface="Times New Roman"/>
              </a:rPr>
              <a:t>transactions across </a:t>
            </a:r>
            <a:r>
              <a:rPr lang="en-US" sz="1500" spc="-10" dirty="0">
                <a:latin typeface="Times New Roman"/>
                <a:cs typeface="Times New Roman"/>
              </a:rPr>
              <a:t>business</a:t>
            </a:r>
            <a:r>
              <a:rPr lang="en-US" sz="1500" spc="40" dirty="0">
                <a:latin typeface="Times New Roman"/>
                <a:cs typeface="Times New Roman"/>
              </a:rPr>
              <a:t> </a:t>
            </a:r>
            <a:r>
              <a:rPr lang="en-US" sz="1500" dirty="0">
                <a:latin typeface="Times New Roman"/>
                <a:cs typeface="Times New Roman"/>
              </a:rPr>
              <a:t>network</a:t>
            </a:r>
          </a:p>
          <a:p>
            <a:pPr>
              <a:spcBef>
                <a:spcPts val="30"/>
              </a:spcBef>
              <a:buFont typeface="Times New Roman"/>
              <a:buChar char="•"/>
            </a:pPr>
            <a:endParaRPr lang="en-US" sz="1500" dirty="0">
              <a:latin typeface="Times New Roman"/>
              <a:cs typeface="Times New Roman"/>
            </a:endParaRPr>
          </a:p>
          <a:p>
            <a:pPr marL="241300" indent="-229235">
              <a:tabLst>
                <a:tab pos="241300" algn="l"/>
                <a:tab pos="241935" algn="l"/>
              </a:tabLst>
            </a:pPr>
            <a:r>
              <a:rPr lang="en-US" sz="1500" spc="-5" dirty="0">
                <a:latin typeface="Times New Roman"/>
                <a:cs typeface="Times New Roman"/>
              </a:rPr>
              <a:t>Shared </a:t>
            </a:r>
            <a:r>
              <a:rPr lang="en-US" sz="1500" dirty="0">
                <a:latin typeface="Times New Roman"/>
                <a:cs typeface="Times New Roman"/>
              </a:rPr>
              <a:t>between</a:t>
            </a:r>
            <a:r>
              <a:rPr lang="en-US" sz="1500" spc="-5" dirty="0">
                <a:latin typeface="Times New Roman"/>
                <a:cs typeface="Times New Roman"/>
              </a:rPr>
              <a:t> participants</a:t>
            </a:r>
            <a:endParaRPr lang="en-US" sz="1500" dirty="0">
              <a:latin typeface="Times New Roman"/>
              <a:cs typeface="Times New Roman"/>
            </a:endParaRPr>
          </a:p>
          <a:p>
            <a:pPr>
              <a:spcBef>
                <a:spcPts val="55"/>
              </a:spcBef>
              <a:buFont typeface="Times New Roman"/>
              <a:buChar char="•"/>
            </a:pPr>
            <a:endParaRPr lang="en-US" sz="1500" dirty="0">
              <a:latin typeface="Times New Roman"/>
              <a:cs typeface="Times New Roman"/>
            </a:endParaRPr>
          </a:p>
          <a:p>
            <a:pPr marL="241300" indent="-229235">
              <a:tabLst>
                <a:tab pos="241300" algn="l"/>
                <a:tab pos="241935" algn="l"/>
              </a:tabLst>
            </a:pPr>
            <a:r>
              <a:rPr lang="en-US" sz="1500" spc="-5" dirty="0">
                <a:latin typeface="Times New Roman"/>
                <a:cs typeface="Times New Roman"/>
              </a:rPr>
              <a:t>Participants </a:t>
            </a:r>
            <a:r>
              <a:rPr lang="en-US" sz="1500" spc="-10" dirty="0">
                <a:latin typeface="Times New Roman"/>
                <a:cs typeface="Times New Roman"/>
              </a:rPr>
              <a:t>have </a:t>
            </a:r>
            <a:r>
              <a:rPr lang="en-US" sz="1500" spc="5" dirty="0">
                <a:latin typeface="Times New Roman"/>
                <a:cs typeface="Times New Roman"/>
              </a:rPr>
              <a:t>own </a:t>
            </a:r>
            <a:r>
              <a:rPr lang="en-US" sz="1500" dirty="0">
                <a:latin typeface="Times New Roman"/>
                <a:cs typeface="Times New Roman"/>
              </a:rPr>
              <a:t>copy through</a:t>
            </a:r>
            <a:r>
              <a:rPr lang="en-US" sz="1500" spc="254" dirty="0">
                <a:latin typeface="Times New Roman"/>
                <a:cs typeface="Times New Roman"/>
              </a:rPr>
              <a:t> </a:t>
            </a:r>
            <a:r>
              <a:rPr lang="en-US" sz="1500" spc="-5" dirty="0">
                <a:latin typeface="Times New Roman"/>
                <a:cs typeface="Times New Roman"/>
              </a:rPr>
              <a:t>replication</a:t>
            </a:r>
            <a:endParaRPr lang="en-US" sz="1500" dirty="0">
              <a:latin typeface="Times New Roman"/>
              <a:cs typeface="Times New Roman"/>
            </a:endParaRPr>
          </a:p>
          <a:p>
            <a:pPr>
              <a:spcBef>
                <a:spcPts val="30"/>
              </a:spcBef>
              <a:buFont typeface="Times New Roman"/>
              <a:buChar char="•"/>
            </a:pPr>
            <a:endParaRPr lang="en-US" sz="1500" dirty="0">
              <a:latin typeface="Times New Roman"/>
              <a:cs typeface="Times New Roman"/>
            </a:endParaRPr>
          </a:p>
          <a:p>
            <a:pPr marL="241300" indent="-229235">
              <a:tabLst>
                <a:tab pos="241300" algn="l"/>
                <a:tab pos="241935" algn="l"/>
              </a:tabLst>
            </a:pPr>
            <a:r>
              <a:rPr lang="en-US" sz="1500" spc="-5" dirty="0">
                <a:latin typeface="Times New Roman"/>
                <a:cs typeface="Times New Roman"/>
              </a:rPr>
              <a:t>Permissioned, </a:t>
            </a:r>
            <a:r>
              <a:rPr lang="en-US" sz="1500" spc="-10" dirty="0">
                <a:latin typeface="Times New Roman"/>
                <a:cs typeface="Times New Roman"/>
              </a:rPr>
              <a:t>so </a:t>
            </a:r>
            <a:r>
              <a:rPr lang="en-US" sz="1500" spc="-5" dirty="0">
                <a:latin typeface="Times New Roman"/>
                <a:cs typeface="Times New Roman"/>
              </a:rPr>
              <a:t>participants </a:t>
            </a:r>
            <a:r>
              <a:rPr lang="en-US" sz="1500" spc="-10" dirty="0">
                <a:latin typeface="Times New Roman"/>
                <a:cs typeface="Times New Roman"/>
              </a:rPr>
              <a:t>see </a:t>
            </a:r>
            <a:r>
              <a:rPr lang="en-US" sz="1500" spc="-5" dirty="0">
                <a:latin typeface="Times New Roman"/>
                <a:cs typeface="Times New Roman"/>
              </a:rPr>
              <a:t>only </a:t>
            </a:r>
            <a:r>
              <a:rPr lang="en-US" sz="1500" dirty="0">
                <a:latin typeface="Times New Roman"/>
                <a:cs typeface="Times New Roman"/>
              </a:rPr>
              <a:t>appropriate</a:t>
            </a:r>
            <a:r>
              <a:rPr lang="en-US" sz="1500" spc="35" dirty="0">
                <a:latin typeface="Times New Roman"/>
                <a:cs typeface="Times New Roman"/>
              </a:rPr>
              <a:t> </a:t>
            </a:r>
            <a:r>
              <a:rPr lang="en-US" sz="1500" spc="-5" dirty="0">
                <a:latin typeface="Times New Roman"/>
                <a:cs typeface="Times New Roman"/>
              </a:rPr>
              <a:t>transactions</a:t>
            </a:r>
            <a:endParaRPr lang="en-US" sz="1500" dirty="0">
              <a:latin typeface="Times New Roman"/>
              <a:cs typeface="Times New Roman"/>
            </a:endParaRPr>
          </a:p>
          <a:p>
            <a:pPr>
              <a:buFont typeface="Times New Roman"/>
              <a:buChar char="•"/>
            </a:pPr>
            <a:endParaRPr lang="en-US" sz="1500" dirty="0">
              <a:latin typeface="Times New Roman"/>
              <a:cs typeface="Times New Roman"/>
            </a:endParaRPr>
          </a:p>
          <a:p>
            <a:pPr marL="241300" indent="-229235">
              <a:tabLst>
                <a:tab pos="241300" algn="l"/>
                <a:tab pos="241935" algn="l"/>
              </a:tabLst>
            </a:pPr>
            <a:r>
              <a:rPr lang="en-US" sz="1500" dirty="0">
                <a:latin typeface="Times New Roman"/>
                <a:cs typeface="Times New Roman"/>
              </a:rPr>
              <a:t>It </a:t>
            </a:r>
            <a:r>
              <a:rPr lang="en-US" sz="1500" spc="-30" dirty="0">
                <a:latin typeface="Times New Roman"/>
                <a:cs typeface="Times New Roman"/>
              </a:rPr>
              <a:t>is </a:t>
            </a:r>
            <a:r>
              <a:rPr lang="en-US" sz="1500" dirty="0">
                <a:latin typeface="Times New Roman"/>
                <a:cs typeface="Times New Roman"/>
              </a:rPr>
              <a:t>the </a:t>
            </a:r>
            <a:r>
              <a:rPr lang="en-US" sz="1500" spc="-5" dirty="0">
                <a:latin typeface="Times New Roman"/>
                <a:cs typeface="Times New Roman"/>
              </a:rPr>
              <a:t>shared </a:t>
            </a:r>
            <a:r>
              <a:rPr lang="en-US" sz="1500" dirty="0">
                <a:latin typeface="Times New Roman"/>
                <a:cs typeface="Times New Roman"/>
              </a:rPr>
              <a:t>system </a:t>
            </a:r>
            <a:r>
              <a:rPr lang="en-US" sz="1500" spc="10" dirty="0">
                <a:latin typeface="Times New Roman"/>
                <a:cs typeface="Times New Roman"/>
              </a:rPr>
              <a:t>of</a:t>
            </a:r>
            <a:r>
              <a:rPr lang="en-US" sz="1500" spc="-10" dirty="0">
                <a:latin typeface="Times New Roman"/>
                <a:cs typeface="Times New Roman"/>
              </a:rPr>
              <a:t> </a:t>
            </a:r>
            <a:r>
              <a:rPr lang="en-US" sz="1500" dirty="0">
                <a:latin typeface="Times New Roman"/>
                <a:cs typeface="Times New Roman"/>
              </a:rPr>
              <a:t>record.</a:t>
            </a:r>
          </a:p>
          <a:p>
            <a:pPr marL="241300" indent="-229235">
              <a:tabLst>
                <a:tab pos="241300" algn="l"/>
                <a:tab pos="241935" algn="l"/>
              </a:tabLst>
            </a:pPr>
            <a:endParaRPr lang="en-US" sz="1500" dirty="0">
              <a:latin typeface="Times New Roman"/>
              <a:cs typeface="Times New Roman"/>
            </a:endParaRPr>
          </a:p>
          <a:p>
            <a:endParaRPr lang="en-US" sz="1500" dirty="0"/>
          </a:p>
        </p:txBody>
      </p:sp>
      <p:sp>
        <p:nvSpPr>
          <p:cNvPr id="4" name="Date Placeholder 3"/>
          <p:cNvSpPr>
            <a:spLocks noGrp="1"/>
          </p:cNvSpPr>
          <p:nvPr>
            <p:ph type="dt" sz="half" idx="10"/>
          </p:nvPr>
        </p:nvSpPr>
        <p:spPr/>
        <p:txBody>
          <a:bodyPr/>
          <a:lstStyle/>
          <a:p>
            <a:fld id="{C77E315D-244A-F84B-8582-A0E85510A4CD}"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defRPr/>
            </a:pPr>
            <a:r>
              <a:rPr lang="en-US" sz="2400" b="1" spc="-10" dirty="0">
                <a:latin typeface="Times New Roman" panose="02020603050405020304" pitchFamily="18" charset="0"/>
                <a:cs typeface="Times New Roman" panose="02020603050405020304" pitchFamily="18" charset="0"/>
              </a:rPr>
              <a:t>Public</a:t>
            </a:r>
            <a:r>
              <a:rPr lang="en-US" sz="2400" b="1" spc="-45" dirty="0">
                <a:latin typeface="Times New Roman" panose="02020603050405020304" pitchFamily="18" charset="0"/>
                <a:cs typeface="Times New Roman" panose="02020603050405020304" pitchFamily="18" charset="0"/>
              </a:rPr>
              <a:t> </a:t>
            </a:r>
            <a:r>
              <a:rPr lang="en-US" sz="2400" b="1" spc="-5" dirty="0">
                <a:latin typeface="Times New Roman" panose="02020603050405020304" pitchFamily="18" charset="0"/>
                <a:cs typeface="Times New Roman" panose="02020603050405020304" pitchFamily="18" charset="0"/>
              </a:rPr>
              <a:t>Ledger  </a:t>
            </a:r>
            <a:r>
              <a:rPr lang="en-US" sz="2400" b="1" spc="-10" dirty="0">
                <a:latin typeface="Times New Roman" panose="02020603050405020304" pitchFamily="18" charset="0"/>
                <a:cs typeface="Times New Roman" panose="02020603050405020304" pitchFamily="18" charset="0"/>
              </a:rPr>
              <a:t>Shared</a:t>
            </a:r>
            <a:r>
              <a:rPr lang="en-US" sz="2400" b="1" spc="-5"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Ledger</a:t>
            </a:r>
            <a:br>
              <a:rPr lang="en-US" sz="2400" dirty="0">
                <a:latin typeface="Times New Roman" panose="02020603050405020304" pitchFamily="18" charset="0"/>
                <a:cs typeface="Times New Roman" panose="02020603050405020304" pitchFamily="18" charset="0"/>
              </a:rPr>
            </a:br>
            <a:endParaRPr kumimoji="0" lang="en-US" sz="2400" b="1" i="0" u="none" strike="noStrike" kern="1200" cap="none" spc="0" normalizeH="0" baseline="0" noProof="0" dirty="0">
              <a:ln>
                <a:noFill/>
              </a:ln>
              <a:solidFill>
                <a:schemeClr val="dk1"/>
              </a:solidFill>
              <a:effectLst/>
              <a:uLnTx/>
              <a:uFillTx/>
            </a:endParaRPr>
          </a:p>
        </p:txBody>
      </p:sp>
      <p:sp>
        <p:nvSpPr>
          <p:cNvPr id="9" name="object 5"/>
          <p:cNvSpPr/>
          <p:nvPr/>
        </p:nvSpPr>
        <p:spPr>
          <a:xfrm>
            <a:off x="5358193" y="2133600"/>
            <a:ext cx="2390013" cy="914400"/>
          </a:xfrm>
          <a:prstGeom prst="rect">
            <a:avLst/>
          </a:prstGeom>
          <a:blipFill>
            <a:blip r:embed="rId2" cstate="print"/>
            <a:stretch>
              <a:fillRect/>
            </a:stretch>
          </a:blipFill>
        </p:spPr>
        <p:txBody>
          <a:bodyPr wrap="square" lIns="0" tIns="0" rIns="0" bIns="0" rtlCol="0"/>
          <a:lstStyle/>
          <a:p>
            <a:endParaRPr/>
          </a:p>
        </p:txBody>
      </p:sp>
      <p:sp>
        <p:nvSpPr>
          <p:cNvPr id="10" name="object 4"/>
          <p:cNvSpPr/>
          <p:nvPr/>
        </p:nvSpPr>
        <p:spPr>
          <a:xfrm>
            <a:off x="1219200" y="4343401"/>
            <a:ext cx="6096000" cy="16764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65378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a:p>
            <a:endParaRPr lang="en-US" dirty="0"/>
          </a:p>
        </p:txBody>
      </p:sp>
      <p:sp>
        <p:nvSpPr>
          <p:cNvPr id="4" name="Date Placeholder 3"/>
          <p:cNvSpPr>
            <a:spLocks noGrp="1"/>
          </p:cNvSpPr>
          <p:nvPr>
            <p:ph type="dt" sz="half" idx="10"/>
          </p:nvPr>
        </p:nvSpPr>
        <p:spPr/>
        <p:txBody>
          <a:bodyPr/>
          <a:lstStyle/>
          <a:p>
            <a:fld id="{D2EA465F-3EE0-6C4A-B733-84DEA170ACA0}"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9" name="Title 1"/>
          <p:cNvSpPr txBox="1">
            <a:spLocks/>
          </p:cNvSpPr>
          <p:nvPr/>
        </p:nvSpPr>
        <p:spPr>
          <a:xfrm>
            <a:off x="1371600" y="1"/>
            <a:ext cx="5867400" cy="103185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Noida Institute of Engineering and Technology, Greater Noida</a:t>
            </a:r>
          </a:p>
          <a:p>
            <a:r>
              <a:rPr lang="en-US" sz="1800" dirty="0">
                <a:latin typeface="Times New Roman" panose="02020603050405020304" pitchFamily="18" charset="0"/>
                <a:cs typeface="Times New Roman" panose="02020603050405020304" pitchFamily="18" charset="0"/>
              </a:rPr>
              <a:t>Syllabus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058486"/>
            <a:ext cx="6096000" cy="4627541"/>
          </a:xfrm>
          <a:prstGeom prst="rect">
            <a:avLst/>
          </a:prstGeom>
        </p:spPr>
      </p:pic>
    </p:spTree>
    <p:extLst>
      <p:ext uri="{BB962C8B-B14F-4D97-AF65-F5344CB8AC3E}">
        <p14:creationId xmlns:p14="http://schemas.microsoft.com/office/powerpoint/2010/main" val="37173263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12700">
              <a:lnSpc>
                <a:spcPct val="100000"/>
              </a:lnSpc>
            </a:pPr>
            <a:r>
              <a:rPr lang="en-US" sz="1200" b="1" spc="-5" dirty="0">
                <a:latin typeface="Times New Roman"/>
                <a:cs typeface="Times New Roman"/>
              </a:rPr>
              <a:t>1.2 </a:t>
            </a:r>
            <a:r>
              <a:rPr lang="en-US" sz="1200" b="1" spc="-5" dirty="0" err="1">
                <a:latin typeface="Times New Roman"/>
                <a:cs typeface="Times New Roman"/>
              </a:rPr>
              <a:t>Blockchain</a:t>
            </a:r>
            <a:r>
              <a:rPr lang="en-US" sz="1200" b="1" spc="-5" dirty="0">
                <a:latin typeface="Times New Roman"/>
                <a:cs typeface="Times New Roman"/>
              </a:rPr>
              <a:t> as public</a:t>
            </a:r>
            <a:r>
              <a:rPr lang="en-US" sz="1200" b="1" spc="40" dirty="0">
                <a:latin typeface="Times New Roman"/>
                <a:cs typeface="Times New Roman"/>
              </a:rPr>
              <a:t> </a:t>
            </a:r>
            <a:r>
              <a:rPr lang="en-US" sz="1200" b="1" spc="-5" dirty="0">
                <a:latin typeface="Times New Roman"/>
                <a:cs typeface="Times New Roman"/>
              </a:rPr>
              <a:t>ledger</a:t>
            </a:r>
            <a:endParaRPr lang="en-US" sz="1200" dirty="0">
              <a:latin typeface="Times New Roman"/>
              <a:cs typeface="Times New Roman"/>
            </a:endParaRPr>
          </a:p>
          <a:p>
            <a:pPr>
              <a:lnSpc>
                <a:spcPct val="100000"/>
              </a:lnSpc>
              <a:spcBef>
                <a:spcPts val="30"/>
              </a:spcBef>
            </a:pPr>
            <a:endParaRPr lang="en-US" sz="1200" dirty="0">
              <a:latin typeface="Times New Roman"/>
              <a:cs typeface="Times New Roman"/>
            </a:endParaRPr>
          </a:p>
          <a:p>
            <a:pPr marL="165100">
              <a:lnSpc>
                <a:spcPct val="100000"/>
              </a:lnSpc>
            </a:pPr>
            <a:r>
              <a:rPr lang="en-US" sz="1200" spc="5" dirty="0">
                <a:latin typeface="Times New Roman"/>
                <a:cs typeface="Times New Roman"/>
              </a:rPr>
              <a:t>How </a:t>
            </a:r>
            <a:r>
              <a:rPr lang="en-US" sz="1200" spc="-5" dirty="0">
                <a:latin typeface="Times New Roman"/>
                <a:cs typeface="Times New Roman"/>
              </a:rPr>
              <a:t>Distributed Ledgers</a:t>
            </a:r>
            <a:r>
              <a:rPr lang="en-US" sz="1200" spc="10" dirty="0">
                <a:latin typeface="Times New Roman"/>
                <a:cs typeface="Times New Roman"/>
              </a:rPr>
              <a:t> </a:t>
            </a:r>
            <a:r>
              <a:rPr lang="en-US" sz="1200" spc="-5" dirty="0">
                <a:latin typeface="Times New Roman"/>
                <a:cs typeface="Times New Roman"/>
              </a:rPr>
              <a:t>Work</a:t>
            </a:r>
            <a:endParaRPr lang="en-US" sz="1200" dirty="0">
              <a:latin typeface="Times New Roman"/>
              <a:cs typeface="Times New Roman"/>
            </a:endParaRPr>
          </a:p>
          <a:p>
            <a:endParaRPr lang="en-US" dirty="0"/>
          </a:p>
        </p:txBody>
      </p:sp>
      <p:sp>
        <p:nvSpPr>
          <p:cNvPr id="4" name="Date Placeholder 3"/>
          <p:cNvSpPr>
            <a:spLocks noGrp="1"/>
          </p:cNvSpPr>
          <p:nvPr>
            <p:ph type="dt" sz="half" idx="10"/>
          </p:nvPr>
        </p:nvSpPr>
        <p:spPr/>
        <p:txBody>
          <a:bodyPr/>
          <a:lstStyle/>
          <a:p>
            <a:fld id="{4978A124-5D81-0845-B620-2D45960947AD}"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Distributed Ledgers</a:t>
            </a:r>
          </a:p>
        </p:txBody>
      </p:sp>
      <p:sp>
        <p:nvSpPr>
          <p:cNvPr id="9" name="object 5"/>
          <p:cNvSpPr/>
          <p:nvPr/>
        </p:nvSpPr>
        <p:spPr>
          <a:xfrm>
            <a:off x="838200" y="2667000"/>
            <a:ext cx="6858000" cy="317453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95082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241300" indent="-229235">
              <a:tabLst>
                <a:tab pos="241300" algn="l"/>
                <a:tab pos="241935" algn="l"/>
              </a:tabLst>
            </a:pPr>
            <a:r>
              <a:rPr lang="en-US" sz="2100" spc="-5" dirty="0">
                <a:latin typeface="Times New Roman"/>
                <a:cs typeface="Times New Roman"/>
              </a:rPr>
              <a:t>Distributed ledgers </a:t>
            </a:r>
            <a:r>
              <a:rPr lang="en-US" sz="2100" dirty="0">
                <a:latin typeface="Times New Roman"/>
                <a:cs typeface="Times New Roman"/>
              </a:rPr>
              <a:t>are </a:t>
            </a:r>
            <a:r>
              <a:rPr lang="en-US" sz="2100" spc="-10" dirty="0">
                <a:latin typeface="Times New Roman"/>
                <a:cs typeface="Times New Roman"/>
              </a:rPr>
              <a:t>held, </a:t>
            </a:r>
            <a:r>
              <a:rPr lang="en-US" sz="2100" spc="-5" dirty="0">
                <a:latin typeface="Times New Roman"/>
                <a:cs typeface="Times New Roman"/>
              </a:rPr>
              <a:t>reorganized, </a:t>
            </a:r>
            <a:r>
              <a:rPr lang="en-US" sz="2100" spc="-10" dirty="0">
                <a:latin typeface="Times New Roman"/>
                <a:cs typeface="Times New Roman"/>
              </a:rPr>
              <a:t>and </a:t>
            </a:r>
            <a:r>
              <a:rPr lang="en-US" sz="2100" spc="-5" dirty="0">
                <a:latin typeface="Times New Roman"/>
                <a:cs typeface="Times New Roman"/>
              </a:rPr>
              <a:t>controlled </a:t>
            </a:r>
            <a:r>
              <a:rPr lang="en-US" sz="2100" dirty="0">
                <a:latin typeface="Times New Roman"/>
                <a:cs typeface="Times New Roman"/>
              </a:rPr>
              <a:t>by </a:t>
            </a:r>
            <a:r>
              <a:rPr lang="en-US" sz="2100" spc="-10" dirty="0">
                <a:latin typeface="Times New Roman"/>
                <a:cs typeface="Times New Roman"/>
              </a:rPr>
              <a:t>individuals </a:t>
            </a:r>
            <a:r>
              <a:rPr lang="en-US" sz="2100" spc="-5" dirty="0">
                <a:latin typeface="Times New Roman"/>
                <a:cs typeface="Times New Roman"/>
              </a:rPr>
              <a:t>called</a:t>
            </a:r>
            <a:r>
              <a:rPr lang="en-US" sz="2100" spc="220" dirty="0">
                <a:latin typeface="Times New Roman"/>
                <a:cs typeface="Times New Roman"/>
              </a:rPr>
              <a:t> </a:t>
            </a:r>
            <a:r>
              <a:rPr lang="en-US" sz="2100" spc="-5" dirty="0">
                <a:latin typeface="Times New Roman"/>
                <a:cs typeface="Times New Roman"/>
              </a:rPr>
              <a:t>nodes.</a:t>
            </a:r>
            <a:endParaRPr lang="en-US" sz="2100" dirty="0">
              <a:latin typeface="Times New Roman"/>
              <a:cs typeface="Times New Roman"/>
            </a:endParaRPr>
          </a:p>
          <a:p>
            <a:pPr>
              <a:spcBef>
                <a:spcPts val="35"/>
              </a:spcBef>
              <a:buFont typeface="Times New Roman"/>
              <a:buChar char="•"/>
            </a:pPr>
            <a:endParaRPr lang="en-US" sz="2100" dirty="0">
              <a:latin typeface="Times New Roman"/>
              <a:cs typeface="Times New Roman"/>
            </a:endParaRPr>
          </a:p>
          <a:p>
            <a:pPr marL="241300" indent="-229235">
              <a:tabLst>
                <a:tab pos="241300" algn="l"/>
                <a:tab pos="241935" algn="l"/>
              </a:tabLst>
            </a:pPr>
            <a:r>
              <a:rPr lang="en-US" sz="2100" spc="-10" dirty="0">
                <a:latin typeface="Times New Roman"/>
                <a:cs typeface="Times New Roman"/>
              </a:rPr>
              <a:t>The </a:t>
            </a:r>
            <a:r>
              <a:rPr lang="en-US" sz="2100" spc="-5" dirty="0">
                <a:latin typeface="Times New Roman"/>
                <a:cs typeface="Times New Roman"/>
              </a:rPr>
              <a:t>database </a:t>
            </a:r>
            <a:r>
              <a:rPr lang="en-US" sz="2100" spc="-15" dirty="0">
                <a:latin typeface="Times New Roman"/>
                <a:cs typeface="Times New Roman"/>
              </a:rPr>
              <a:t>is </a:t>
            </a:r>
            <a:r>
              <a:rPr lang="en-US" sz="2100" dirty="0">
                <a:latin typeface="Times New Roman"/>
                <a:cs typeface="Times New Roman"/>
              </a:rPr>
              <a:t>constructed </a:t>
            </a:r>
            <a:r>
              <a:rPr lang="en-US" sz="2100" spc="-5" dirty="0">
                <a:latin typeface="Times New Roman"/>
                <a:cs typeface="Times New Roman"/>
              </a:rPr>
              <a:t>independently </a:t>
            </a:r>
            <a:r>
              <a:rPr lang="en-US" sz="2100" dirty="0">
                <a:latin typeface="Times New Roman"/>
                <a:cs typeface="Times New Roman"/>
              </a:rPr>
              <a:t>by each</a:t>
            </a:r>
            <a:r>
              <a:rPr lang="en-US" sz="2100" spc="55" dirty="0">
                <a:latin typeface="Times New Roman"/>
                <a:cs typeface="Times New Roman"/>
              </a:rPr>
              <a:t> </a:t>
            </a:r>
            <a:r>
              <a:rPr lang="en-US" sz="2100" spc="-5" dirty="0">
                <a:latin typeface="Times New Roman"/>
                <a:cs typeface="Times New Roman"/>
              </a:rPr>
              <a:t>node.</a:t>
            </a:r>
            <a:endParaRPr lang="en-US" sz="2100" dirty="0">
              <a:latin typeface="Times New Roman"/>
              <a:cs typeface="Times New Roman"/>
            </a:endParaRPr>
          </a:p>
          <a:p>
            <a:pPr marL="241300" marR="240665" indent="-229235">
              <a:lnSpc>
                <a:spcPct val="143300"/>
              </a:lnSpc>
              <a:spcBef>
                <a:spcPts val="695"/>
              </a:spcBef>
              <a:tabLst>
                <a:tab pos="241300" algn="l"/>
                <a:tab pos="241935" algn="l"/>
              </a:tabLst>
            </a:pPr>
            <a:r>
              <a:rPr lang="en-US" sz="2100" dirty="0">
                <a:latin typeface="Times New Roman"/>
                <a:cs typeface="Times New Roman"/>
              </a:rPr>
              <a:t>Every </a:t>
            </a:r>
            <a:r>
              <a:rPr lang="en-US" sz="2100" spc="-5" dirty="0">
                <a:latin typeface="Times New Roman"/>
                <a:cs typeface="Times New Roman"/>
              </a:rPr>
              <a:t>transaction occurring </a:t>
            </a:r>
            <a:r>
              <a:rPr lang="en-US" sz="2100" spc="10" dirty="0">
                <a:latin typeface="Times New Roman"/>
                <a:cs typeface="Times New Roman"/>
              </a:rPr>
              <a:t>on </a:t>
            </a:r>
            <a:r>
              <a:rPr lang="en-US" sz="2100" dirty="0">
                <a:latin typeface="Times New Roman"/>
                <a:cs typeface="Times New Roman"/>
              </a:rPr>
              <a:t>the network </a:t>
            </a:r>
            <a:r>
              <a:rPr lang="en-US" sz="2100" spc="-30" dirty="0">
                <a:latin typeface="Times New Roman"/>
                <a:cs typeface="Times New Roman"/>
              </a:rPr>
              <a:t>is </a:t>
            </a:r>
            <a:r>
              <a:rPr lang="en-US" sz="2100" spc="-5" dirty="0">
                <a:latin typeface="Times New Roman"/>
                <a:cs typeface="Times New Roman"/>
              </a:rPr>
              <a:t>processed, </a:t>
            </a:r>
            <a:r>
              <a:rPr lang="en-US" sz="2100" spc="-10" dirty="0">
                <a:latin typeface="Times New Roman"/>
                <a:cs typeface="Times New Roman"/>
              </a:rPr>
              <a:t>and </a:t>
            </a:r>
            <a:r>
              <a:rPr lang="en-US" sz="2100" dirty="0">
                <a:latin typeface="Times New Roman"/>
                <a:cs typeface="Times New Roman"/>
              </a:rPr>
              <a:t>a </a:t>
            </a:r>
            <a:r>
              <a:rPr lang="en-US" sz="2100" spc="-5" dirty="0">
                <a:latin typeface="Times New Roman"/>
                <a:cs typeface="Times New Roman"/>
              </a:rPr>
              <a:t>conclusion </a:t>
            </a:r>
            <a:r>
              <a:rPr lang="en-US" sz="2100" spc="10" dirty="0">
                <a:latin typeface="Times New Roman"/>
                <a:cs typeface="Times New Roman"/>
              </a:rPr>
              <a:t>on </a:t>
            </a:r>
            <a:r>
              <a:rPr lang="en-US" sz="2100" dirty="0">
                <a:latin typeface="Times New Roman"/>
                <a:cs typeface="Times New Roman"/>
              </a:rPr>
              <a:t>the  </a:t>
            </a:r>
            <a:r>
              <a:rPr lang="en-US" sz="2100" spc="-10" dirty="0">
                <a:latin typeface="Times New Roman"/>
                <a:cs typeface="Times New Roman"/>
              </a:rPr>
              <a:t>development </a:t>
            </a:r>
            <a:r>
              <a:rPr lang="en-US" sz="2100" spc="10" dirty="0">
                <a:latin typeface="Times New Roman"/>
                <a:cs typeface="Times New Roman"/>
              </a:rPr>
              <a:t>of </a:t>
            </a:r>
            <a:r>
              <a:rPr lang="en-US" sz="2100" dirty="0">
                <a:latin typeface="Times New Roman"/>
                <a:cs typeface="Times New Roman"/>
              </a:rPr>
              <a:t>the </a:t>
            </a:r>
            <a:r>
              <a:rPr lang="en-US" sz="2100" spc="-5" dirty="0">
                <a:latin typeface="Times New Roman"/>
                <a:cs typeface="Times New Roman"/>
              </a:rPr>
              <a:t>database </a:t>
            </a:r>
            <a:r>
              <a:rPr lang="en-US" sz="2100" spc="-30" dirty="0">
                <a:latin typeface="Times New Roman"/>
                <a:cs typeface="Times New Roman"/>
              </a:rPr>
              <a:t>is </a:t>
            </a:r>
            <a:r>
              <a:rPr lang="en-US" sz="2100" dirty="0">
                <a:latin typeface="Times New Roman"/>
                <a:cs typeface="Times New Roman"/>
              </a:rPr>
              <a:t>created by </a:t>
            </a:r>
            <a:r>
              <a:rPr lang="en-US" sz="2100" spc="5" dirty="0">
                <a:latin typeface="Times New Roman"/>
                <a:cs typeface="Times New Roman"/>
              </a:rPr>
              <a:t>each</a:t>
            </a:r>
            <a:r>
              <a:rPr lang="en-US" sz="2100" spc="45" dirty="0">
                <a:latin typeface="Times New Roman"/>
                <a:cs typeface="Times New Roman"/>
              </a:rPr>
              <a:t> </a:t>
            </a:r>
            <a:r>
              <a:rPr lang="en-US" sz="2100" spc="-5" dirty="0">
                <a:latin typeface="Times New Roman"/>
                <a:cs typeface="Times New Roman"/>
              </a:rPr>
              <a:t>node.</a:t>
            </a:r>
          </a:p>
          <a:p>
            <a:pPr marL="241300" marR="200660" indent="-229235">
              <a:lnSpc>
                <a:spcPct val="143400"/>
              </a:lnSpc>
              <a:spcBef>
                <a:spcPts val="100"/>
              </a:spcBef>
              <a:tabLst>
                <a:tab pos="241300" algn="l"/>
                <a:tab pos="241935" algn="l"/>
              </a:tabLst>
            </a:pPr>
            <a:r>
              <a:rPr lang="en-US" sz="2100" spc="-10" dirty="0">
                <a:latin typeface="Times New Roman"/>
                <a:cs typeface="Times New Roman"/>
              </a:rPr>
              <a:t>Based </a:t>
            </a:r>
            <a:r>
              <a:rPr lang="en-US" sz="2100" spc="10" dirty="0">
                <a:latin typeface="Times New Roman"/>
                <a:cs typeface="Times New Roman"/>
              </a:rPr>
              <a:t>on </a:t>
            </a:r>
            <a:r>
              <a:rPr lang="en-US" sz="2100" dirty="0">
                <a:latin typeface="Times New Roman"/>
                <a:cs typeface="Times New Roman"/>
              </a:rPr>
              <a:t>the </a:t>
            </a:r>
            <a:r>
              <a:rPr lang="en-US" sz="2100" spc="-5" dirty="0">
                <a:latin typeface="Times New Roman"/>
                <a:cs typeface="Times New Roman"/>
              </a:rPr>
              <a:t>transaction, voting </a:t>
            </a:r>
            <a:r>
              <a:rPr lang="en-US" sz="2100" spc="-15" dirty="0">
                <a:latin typeface="Times New Roman"/>
                <a:cs typeface="Times New Roman"/>
              </a:rPr>
              <a:t>is </a:t>
            </a:r>
            <a:r>
              <a:rPr lang="en-US" sz="2100" spc="-5" dirty="0">
                <a:latin typeface="Times New Roman"/>
                <a:cs typeface="Times New Roman"/>
              </a:rPr>
              <a:t>carried out </a:t>
            </a:r>
            <a:r>
              <a:rPr lang="en-US" sz="2100" spc="10" dirty="0">
                <a:latin typeface="Times New Roman"/>
                <a:cs typeface="Times New Roman"/>
              </a:rPr>
              <a:t>on </a:t>
            </a:r>
            <a:r>
              <a:rPr lang="en-US" sz="2100" spc="-10" dirty="0">
                <a:latin typeface="Times New Roman"/>
                <a:cs typeface="Times New Roman"/>
              </a:rPr>
              <a:t>the </a:t>
            </a:r>
            <a:r>
              <a:rPr lang="en-US" sz="2100" spc="-5" dirty="0">
                <a:latin typeface="Times New Roman"/>
                <a:cs typeface="Times New Roman"/>
              </a:rPr>
              <a:t>changes completed </a:t>
            </a:r>
            <a:r>
              <a:rPr lang="en-US" sz="2100" spc="10" dirty="0">
                <a:latin typeface="Times New Roman"/>
                <a:cs typeface="Times New Roman"/>
              </a:rPr>
              <a:t>on </a:t>
            </a:r>
            <a:r>
              <a:rPr lang="en-US" sz="2100" dirty="0">
                <a:latin typeface="Times New Roman"/>
                <a:cs typeface="Times New Roman"/>
              </a:rPr>
              <a:t>the  </a:t>
            </a:r>
            <a:r>
              <a:rPr lang="en-US" sz="2100" spc="-5" dirty="0">
                <a:latin typeface="Times New Roman"/>
                <a:cs typeface="Times New Roman"/>
              </a:rPr>
              <a:t>database. All nodes participate </a:t>
            </a:r>
            <a:r>
              <a:rPr lang="en-US" sz="2100" spc="-15" dirty="0">
                <a:latin typeface="Times New Roman"/>
                <a:cs typeface="Times New Roman"/>
              </a:rPr>
              <a:t>in </a:t>
            </a:r>
            <a:r>
              <a:rPr lang="en-US" sz="2100" dirty="0">
                <a:latin typeface="Times New Roman"/>
                <a:cs typeface="Times New Roman"/>
              </a:rPr>
              <a:t>the </a:t>
            </a:r>
            <a:r>
              <a:rPr lang="en-US" sz="2100" spc="-5" dirty="0">
                <a:latin typeface="Times New Roman"/>
                <a:cs typeface="Times New Roman"/>
              </a:rPr>
              <a:t>voting, </a:t>
            </a:r>
            <a:r>
              <a:rPr lang="en-US" sz="2100" spc="-10" dirty="0">
                <a:latin typeface="Times New Roman"/>
                <a:cs typeface="Times New Roman"/>
              </a:rPr>
              <a:t>and </a:t>
            </a:r>
            <a:r>
              <a:rPr lang="en-US" sz="2100" spc="-15" dirty="0">
                <a:latin typeface="Times New Roman"/>
                <a:cs typeface="Times New Roman"/>
              </a:rPr>
              <a:t>if </a:t>
            </a:r>
            <a:r>
              <a:rPr lang="en-US" sz="2100" spc="-5" dirty="0">
                <a:latin typeface="Times New Roman"/>
                <a:cs typeface="Times New Roman"/>
              </a:rPr>
              <a:t>at </a:t>
            </a:r>
            <a:r>
              <a:rPr lang="en-US" sz="2100" spc="-15" dirty="0">
                <a:latin typeface="Times New Roman"/>
                <a:cs typeface="Times New Roman"/>
              </a:rPr>
              <a:t>least </a:t>
            </a:r>
            <a:r>
              <a:rPr lang="en-US" sz="2100" dirty="0">
                <a:latin typeface="Times New Roman"/>
                <a:cs typeface="Times New Roman"/>
              </a:rPr>
              <a:t>51% </a:t>
            </a:r>
            <a:r>
              <a:rPr lang="en-US" sz="2100" spc="10" dirty="0">
                <a:latin typeface="Times New Roman"/>
                <a:cs typeface="Times New Roman"/>
              </a:rPr>
              <a:t>of </a:t>
            </a:r>
            <a:r>
              <a:rPr lang="en-US" sz="2100" dirty="0">
                <a:latin typeface="Times New Roman"/>
                <a:cs typeface="Times New Roman"/>
              </a:rPr>
              <a:t>them </a:t>
            </a:r>
            <a:r>
              <a:rPr lang="en-US" sz="2100" spc="-5" dirty="0">
                <a:latin typeface="Times New Roman"/>
                <a:cs typeface="Times New Roman"/>
              </a:rPr>
              <a:t>agree, </a:t>
            </a:r>
            <a:r>
              <a:rPr lang="en-US" sz="2100" dirty="0">
                <a:latin typeface="Times New Roman"/>
                <a:cs typeface="Times New Roman"/>
              </a:rPr>
              <a:t>the  </a:t>
            </a:r>
            <a:r>
              <a:rPr lang="en-US" sz="2100" spc="-15" dirty="0">
                <a:latin typeface="Times New Roman"/>
                <a:cs typeface="Times New Roman"/>
              </a:rPr>
              <a:t>new </a:t>
            </a:r>
            <a:r>
              <a:rPr lang="en-US" sz="2100" spc="-5" dirty="0">
                <a:latin typeface="Times New Roman"/>
                <a:cs typeface="Times New Roman"/>
              </a:rPr>
              <a:t>transaction </a:t>
            </a:r>
            <a:r>
              <a:rPr lang="en-US" sz="2100" spc="-15" dirty="0">
                <a:latin typeface="Times New Roman"/>
                <a:cs typeface="Times New Roman"/>
              </a:rPr>
              <a:t>is </a:t>
            </a:r>
            <a:r>
              <a:rPr lang="en-US" sz="2100" dirty="0">
                <a:latin typeface="Times New Roman"/>
                <a:cs typeface="Times New Roman"/>
              </a:rPr>
              <a:t>accepted </a:t>
            </a:r>
            <a:r>
              <a:rPr lang="en-US" sz="2100" spc="10" dirty="0">
                <a:latin typeface="Times New Roman"/>
                <a:cs typeface="Times New Roman"/>
              </a:rPr>
              <a:t>on </a:t>
            </a:r>
            <a:r>
              <a:rPr lang="en-US" sz="2100" dirty="0">
                <a:latin typeface="Times New Roman"/>
                <a:cs typeface="Times New Roman"/>
              </a:rPr>
              <a:t>the</a:t>
            </a:r>
            <a:r>
              <a:rPr lang="en-US" sz="2100" spc="10" dirty="0">
                <a:latin typeface="Times New Roman"/>
                <a:cs typeface="Times New Roman"/>
              </a:rPr>
              <a:t> </a:t>
            </a:r>
            <a:r>
              <a:rPr lang="en-US" sz="2100" spc="-5" dirty="0">
                <a:latin typeface="Times New Roman"/>
                <a:cs typeface="Times New Roman"/>
              </a:rPr>
              <a:t>database.</a:t>
            </a:r>
            <a:endParaRPr lang="en-US" sz="2100" dirty="0">
              <a:latin typeface="Times New Roman"/>
              <a:cs typeface="Times New Roman"/>
            </a:endParaRPr>
          </a:p>
          <a:p>
            <a:pPr marL="241300" marR="261620" indent="-229235">
              <a:lnSpc>
                <a:spcPct val="143300"/>
              </a:lnSpc>
              <a:spcBef>
                <a:spcPts val="695"/>
              </a:spcBef>
              <a:tabLst>
                <a:tab pos="241300" algn="l"/>
                <a:tab pos="241935" algn="l"/>
              </a:tabLst>
            </a:pPr>
            <a:r>
              <a:rPr lang="en-US" sz="2100" spc="-5" dirty="0">
                <a:latin typeface="Times New Roman"/>
                <a:cs typeface="Times New Roman"/>
              </a:rPr>
              <a:t>Afterward, </a:t>
            </a:r>
            <a:r>
              <a:rPr lang="en-US" sz="2100" dirty="0">
                <a:latin typeface="Times New Roman"/>
                <a:cs typeface="Times New Roman"/>
              </a:rPr>
              <a:t>the </a:t>
            </a:r>
            <a:r>
              <a:rPr lang="en-US" sz="2100" spc="-5" dirty="0">
                <a:latin typeface="Times New Roman"/>
                <a:cs typeface="Times New Roman"/>
              </a:rPr>
              <a:t>nodes </a:t>
            </a:r>
            <a:r>
              <a:rPr lang="en-US" sz="2100" spc="5" dirty="0">
                <a:latin typeface="Times New Roman"/>
                <a:cs typeface="Times New Roman"/>
              </a:rPr>
              <a:t>update </a:t>
            </a:r>
            <a:r>
              <a:rPr lang="en-US" sz="2100" dirty="0">
                <a:latin typeface="Times New Roman"/>
                <a:cs typeface="Times New Roman"/>
              </a:rPr>
              <a:t>the </a:t>
            </a:r>
            <a:r>
              <a:rPr lang="en-US" sz="2100" spc="-10" dirty="0">
                <a:latin typeface="Times New Roman"/>
                <a:cs typeface="Times New Roman"/>
              </a:rPr>
              <a:t>versions </a:t>
            </a:r>
            <a:r>
              <a:rPr lang="en-US" sz="2100" spc="10" dirty="0">
                <a:latin typeface="Times New Roman"/>
                <a:cs typeface="Times New Roman"/>
              </a:rPr>
              <a:t>of </a:t>
            </a:r>
            <a:r>
              <a:rPr lang="en-US" sz="2100" dirty="0">
                <a:latin typeface="Times New Roman"/>
                <a:cs typeface="Times New Roman"/>
              </a:rPr>
              <a:t>the </a:t>
            </a:r>
            <a:r>
              <a:rPr lang="en-US" sz="2100" spc="-5" dirty="0">
                <a:latin typeface="Times New Roman"/>
                <a:cs typeface="Times New Roman"/>
              </a:rPr>
              <a:t>database </a:t>
            </a:r>
            <a:r>
              <a:rPr lang="en-US" sz="2100" spc="-10" dirty="0">
                <a:latin typeface="Times New Roman"/>
                <a:cs typeface="Times New Roman"/>
              </a:rPr>
              <a:t>so </a:t>
            </a:r>
            <a:r>
              <a:rPr lang="en-US" sz="2100" spc="-5" dirty="0">
                <a:latin typeface="Times New Roman"/>
                <a:cs typeface="Times New Roman"/>
              </a:rPr>
              <a:t>that </a:t>
            </a:r>
            <a:r>
              <a:rPr lang="en-US" sz="2100" spc="-10" dirty="0">
                <a:latin typeface="Times New Roman"/>
                <a:cs typeface="Times New Roman"/>
              </a:rPr>
              <a:t>all </a:t>
            </a:r>
            <a:r>
              <a:rPr lang="en-US" sz="2100" dirty="0">
                <a:latin typeface="Times New Roman"/>
                <a:cs typeface="Times New Roman"/>
              </a:rPr>
              <a:t>the devices </a:t>
            </a:r>
            <a:r>
              <a:rPr lang="en-US" sz="2100" spc="10" dirty="0">
                <a:latin typeface="Times New Roman"/>
                <a:cs typeface="Times New Roman"/>
              </a:rPr>
              <a:t>or  </a:t>
            </a:r>
            <a:r>
              <a:rPr lang="en-US" sz="2100" spc="-5" dirty="0">
                <a:latin typeface="Times New Roman"/>
                <a:cs typeface="Times New Roman"/>
              </a:rPr>
              <a:t>nodes will </a:t>
            </a:r>
            <a:r>
              <a:rPr lang="en-US" sz="2100" dirty="0">
                <a:latin typeface="Times New Roman"/>
                <a:cs typeface="Times New Roman"/>
              </a:rPr>
              <a:t>be </a:t>
            </a:r>
            <a:r>
              <a:rPr lang="en-US" sz="2100" spc="10" dirty="0">
                <a:latin typeface="Times New Roman"/>
                <a:cs typeface="Times New Roman"/>
              </a:rPr>
              <a:t>of </a:t>
            </a:r>
            <a:r>
              <a:rPr lang="en-US" sz="2100" dirty="0">
                <a:latin typeface="Times New Roman"/>
                <a:cs typeface="Times New Roman"/>
              </a:rPr>
              <a:t>the </a:t>
            </a:r>
            <a:r>
              <a:rPr lang="en-US" sz="2100" spc="-10" dirty="0">
                <a:latin typeface="Times New Roman"/>
                <a:cs typeface="Times New Roman"/>
              </a:rPr>
              <a:t>same</a:t>
            </a:r>
            <a:r>
              <a:rPr lang="en-US" sz="2100" spc="-30" dirty="0">
                <a:latin typeface="Times New Roman"/>
                <a:cs typeface="Times New Roman"/>
              </a:rPr>
              <a:t> </a:t>
            </a:r>
            <a:r>
              <a:rPr lang="en-US" sz="2100" spc="-10" dirty="0">
                <a:latin typeface="Times New Roman"/>
                <a:cs typeface="Times New Roman"/>
              </a:rPr>
              <a:t>version.</a:t>
            </a:r>
            <a:endParaRPr lang="en-US" sz="2100" dirty="0">
              <a:latin typeface="Times New Roman"/>
              <a:cs typeface="Times New Roman"/>
            </a:endParaRPr>
          </a:p>
          <a:p>
            <a:pPr>
              <a:spcBef>
                <a:spcPts val="30"/>
              </a:spcBef>
              <a:buFont typeface="Times New Roman"/>
              <a:buChar char="•"/>
            </a:pPr>
            <a:endParaRPr lang="en-US" sz="2100" dirty="0">
              <a:latin typeface="Times New Roman"/>
              <a:cs typeface="Times New Roman"/>
            </a:endParaRPr>
          </a:p>
          <a:p>
            <a:pPr marL="241300" indent="-229235">
              <a:tabLst>
                <a:tab pos="241300" algn="l"/>
                <a:tab pos="241935" algn="l"/>
              </a:tabLst>
            </a:pPr>
            <a:r>
              <a:rPr lang="en-US" sz="2100" spc="-10" dirty="0">
                <a:latin typeface="Times New Roman"/>
                <a:cs typeface="Times New Roman"/>
              </a:rPr>
              <a:t>The </a:t>
            </a:r>
            <a:r>
              <a:rPr lang="en-US" sz="2100" spc="-5" dirty="0">
                <a:latin typeface="Times New Roman"/>
                <a:cs typeface="Times New Roman"/>
              </a:rPr>
              <a:t>new transaction </a:t>
            </a:r>
            <a:r>
              <a:rPr lang="en-US" sz="2100" spc="-15" dirty="0">
                <a:latin typeface="Times New Roman"/>
                <a:cs typeface="Times New Roman"/>
              </a:rPr>
              <a:t>is </a:t>
            </a:r>
            <a:r>
              <a:rPr lang="en-US" sz="2100" dirty="0">
                <a:latin typeface="Times New Roman"/>
                <a:cs typeface="Times New Roman"/>
              </a:rPr>
              <a:t>written </a:t>
            </a:r>
            <a:r>
              <a:rPr lang="en-US" sz="2100" spc="-5" dirty="0">
                <a:latin typeface="Times New Roman"/>
                <a:cs typeface="Times New Roman"/>
              </a:rPr>
              <a:t>onto </a:t>
            </a:r>
            <a:r>
              <a:rPr lang="en-US" sz="2100" dirty="0">
                <a:latin typeface="Times New Roman"/>
                <a:cs typeface="Times New Roman"/>
              </a:rPr>
              <a:t>a </a:t>
            </a:r>
            <a:r>
              <a:rPr lang="en-US" sz="2100" spc="-10" dirty="0">
                <a:latin typeface="Times New Roman"/>
                <a:cs typeface="Times New Roman"/>
              </a:rPr>
              <a:t>block </a:t>
            </a:r>
            <a:r>
              <a:rPr lang="en-US" sz="2100" spc="10" dirty="0">
                <a:latin typeface="Times New Roman"/>
                <a:cs typeface="Times New Roman"/>
              </a:rPr>
              <a:t>on </a:t>
            </a:r>
            <a:r>
              <a:rPr lang="en-US" sz="2100" dirty="0">
                <a:latin typeface="Times New Roman"/>
                <a:cs typeface="Times New Roman"/>
              </a:rPr>
              <a:t>the</a:t>
            </a:r>
            <a:r>
              <a:rPr lang="en-US" sz="2100" spc="40" dirty="0">
                <a:solidFill>
                  <a:srgbClr val="0462C1"/>
                </a:solidFill>
                <a:latin typeface="Times New Roman"/>
                <a:cs typeface="Times New Roman"/>
              </a:rPr>
              <a:t> </a:t>
            </a:r>
            <a:r>
              <a:rPr lang="en-US" sz="2100" u="sng" spc="-5" dirty="0" err="1">
                <a:solidFill>
                  <a:srgbClr val="0462C1"/>
                </a:solidFill>
                <a:uFill>
                  <a:solidFill>
                    <a:srgbClr val="0462C1"/>
                  </a:solidFill>
                </a:uFill>
                <a:latin typeface="Times New Roman"/>
                <a:cs typeface="Times New Roman"/>
                <a:hlinkClick r:id="rId2"/>
              </a:rPr>
              <a:t>blockchain</a:t>
            </a:r>
            <a:r>
              <a:rPr lang="en-US" sz="2100" spc="-5" dirty="0">
                <a:latin typeface="Times New Roman"/>
                <a:cs typeface="Times New Roman"/>
                <a:hlinkClick r:id="rId2"/>
              </a:rPr>
              <a:t>.</a:t>
            </a:r>
            <a:endParaRPr lang="en-US" sz="2100" dirty="0">
              <a:latin typeface="Times New Roman"/>
              <a:cs typeface="Times New Roman"/>
            </a:endParaRPr>
          </a:p>
          <a:p>
            <a:pPr>
              <a:buFont typeface="Times New Roman"/>
              <a:buChar char="•"/>
            </a:pPr>
            <a:endParaRPr lang="en-US" sz="2100" dirty="0">
              <a:latin typeface="Times New Roman"/>
              <a:cs typeface="Times New Roman"/>
            </a:endParaRPr>
          </a:p>
          <a:p>
            <a:pPr marL="241300" indent="-229235">
              <a:tabLst>
                <a:tab pos="241300" algn="l"/>
                <a:tab pos="241935" algn="l"/>
              </a:tabLst>
            </a:pPr>
            <a:r>
              <a:rPr lang="en-US" sz="2100" dirty="0">
                <a:latin typeface="Times New Roman"/>
                <a:cs typeface="Times New Roman"/>
              </a:rPr>
              <a:t>Nodes </a:t>
            </a:r>
            <a:r>
              <a:rPr lang="en-US" sz="2100" spc="-15" dirty="0">
                <a:latin typeface="Times New Roman"/>
                <a:cs typeface="Times New Roman"/>
              </a:rPr>
              <a:t>in </a:t>
            </a:r>
            <a:r>
              <a:rPr lang="en-US" sz="2100" dirty="0">
                <a:latin typeface="Times New Roman"/>
                <a:cs typeface="Times New Roman"/>
              </a:rPr>
              <a:t>Proof-of-Work </a:t>
            </a:r>
            <a:r>
              <a:rPr lang="en-US" sz="2100" spc="-10" dirty="0" err="1">
                <a:latin typeface="Times New Roman"/>
                <a:cs typeface="Times New Roman"/>
              </a:rPr>
              <a:t>blockchain</a:t>
            </a:r>
            <a:r>
              <a:rPr lang="en-US" sz="2100" spc="-10" dirty="0">
                <a:latin typeface="Times New Roman"/>
                <a:cs typeface="Times New Roman"/>
              </a:rPr>
              <a:t> </a:t>
            </a:r>
            <a:r>
              <a:rPr lang="en-US" sz="2100" dirty="0">
                <a:latin typeface="Times New Roman"/>
                <a:cs typeface="Times New Roman"/>
              </a:rPr>
              <a:t>are </a:t>
            </a:r>
            <a:r>
              <a:rPr lang="en-US" sz="2100" spc="-10" dirty="0">
                <a:latin typeface="Times New Roman"/>
                <a:cs typeface="Times New Roman"/>
              </a:rPr>
              <a:t>also called</a:t>
            </a:r>
            <a:r>
              <a:rPr lang="en-US" sz="2100" spc="105" dirty="0">
                <a:latin typeface="Times New Roman"/>
                <a:cs typeface="Times New Roman"/>
              </a:rPr>
              <a:t> </a:t>
            </a:r>
            <a:r>
              <a:rPr lang="en-US" sz="2100" spc="-10" dirty="0">
                <a:latin typeface="Times New Roman"/>
                <a:cs typeface="Times New Roman"/>
              </a:rPr>
              <a:t>miners.</a:t>
            </a:r>
            <a:endParaRPr lang="en-US" sz="2100" dirty="0">
              <a:latin typeface="Times New Roman"/>
              <a:cs typeface="Times New Roman"/>
            </a:endParaRPr>
          </a:p>
          <a:p>
            <a:pPr>
              <a:spcBef>
                <a:spcPts val="30"/>
              </a:spcBef>
              <a:buFont typeface="Times New Roman"/>
              <a:buChar char="•"/>
            </a:pPr>
            <a:endParaRPr lang="en-US" sz="2100" dirty="0">
              <a:latin typeface="Times New Roman"/>
              <a:cs typeface="Times New Roman"/>
            </a:endParaRPr>
          </a:p>
          <a:p>
            <a:pPr marL="241300" indent="-229235">
              <a:tabLst>
                <a:tab pos="241300" algn="l"/>
                <a:tab pos="241935" algn="l"/>
              </a:tabLst>
            </a:pPr>
            <a:r>
              <a:rPr lang="en-US" sz="2100" spc="-5" dirty="0">
                <a:latin typeface="Times New Roman"/>
                <a:cs typeface="Times New Roman"/>
              </a:rPr>
              <a:t>When </a:t>
            </a:r>
            <a:r>
              <a:rPr lang="en-US" sz="2100" dirty="0">
                <a:latin typeface="Times New Roman"/>
                <a:cs typeface="Times New Roman"/>
              </a:rPr>
              <a:t>a </a:t>
            </a:r>
            <a:r>
              <a:rPr lang="en-US" sz="2100" spc="-15" dirty="0">
                <a:latin typeface="Times New Roman"/>
                <a:cs typeface="Times New Roman"/>
              </a:rPr>
              <a:t>miner </a:t>
            </a:r>
            <a:r>
              <a:rPr lang="en-US" sz="2100" spc="-5" dirty="0">
                <a:latin typeface="Times New Roman"/>
                <a:cs typeface="Times New Roman"/>
              </a:rPr>
              <a:t>successfully </a:t>
            </a:r>
            <a:r>
              <a:rPr lang="en-US" sz="2100" spc="5" dirty="0">
                <a:latin typeface="Times New Roman"/>
                <a:cs typeface="Times New Roman"/>
              </a:rPr>
              <a:t>puts </a:t>
            </a:r>
            <a:r>
              <a:rPr lang="en-US" sz="2100" dirty="0">
                <a:latin typeface="Times New Roman"/>
                <a:cs typeface="Times New Roman"/>
              </a:rPr>
              <a:t>a </a:t>
            </a:r>
            <a:r>
              <a:rPr lang="en-US" sz="2100" spc="-15" dirty="0">
                <a:latin typeface="Times New Roman"/>
                <a:cs typeface="Times New Roman"/>
              </a:rPr>
              <a:t>new </a:t>
            </a:r>
            <a:r>
              <a:rPr lang="en-US" sz="2100" spc="-5" dirty="0">
                <a:latin typeface="Times New Roman"/>
                <a:cs typeface="Times New Roman"/>
              </a:rPr>
              <a:t>transaction </a:t>
            </a:r>
            <a:r>
              <a:rPr lang="en-US" sz="2100" spc="-10" dirty="0">
                <a:latin typeface="Times New Roman"/>
                <a:cs typeface="Times New Roman"/>
              </a:rPr>
              <a:t>into </a:t>
            </a:r>
            <a:r>
              <a:rPr lang="en-US" sz="2100" dirty="0">
                <a:latin typeface="Times New Roman"/>
                <a:cs typeface="Times New Roman"/>
              </a:rPr>
              <a:t>a </a:t>
            </a:r>
            <a:r>
              <a:rPr lang="en-US" sz="2100" spc="-10" dirty="0">
                <a:latin typeface="Times New Roman"/>
                <a:cs typeface="Times New Roman"/>
              </a:rPr>
              <a:t>block, </a:t>
            </a:r>
            <a:r>
              <a:rPr lang="en-US" sz="2100" dirty="0">
                <a:latin typeface="Times New Roman"/>
                <a:cs typeface="Times New Roman"/>
              </a:rPr>
              <a:t>they </a:t>
            </a:r>
            <a:r>
              <a:rPr lang="en-US" sz="2100" spc="-5" dirty="0">
                <a:latin typeface="Times New Roman"/>
                <a:cs typeface="Times New Roman"/>
              </a:rPr>
              <a:t>receive </a:t>
            </a:r>
            <a:r>
              <a:rPr lang="en-US" sz="2100" dirty="0">
                <a:latin typeface="Times New Roman"/>
                <a:cs typeface="Times New Roman"/>
              </a:rPr>
              <a:t>a</a:t>
            </a:r>
            <a:r>
              <a:rPr lang="en-US" sz="2100" spc="210" dirty="0">
                <a:latin typeface="Times New Roman"/>
                <a:cs typeface="Times New Roman"/>
              </a:rPr>
              <a:t> </a:t>
            </a:r>
            <a:r>
              <a:rPr lang="en-US" sz="2100" spc="-5" dirty="0">
                <a:latin typeface="Times New Roman"/>
                <a:cs typeface="Times New Roman"/>
              </a:rPr>
              <a:t>reward.</a:t>
            </a:r>
            <a:endParaRPr lang="en-US" sz="2100" dirty="0">
              <a:latin typeface="Times New Roman"/>
              <a:cs typeface="Times New Roman"/>
            </a:endParaRPr>
          </a:p>
          <a:p>
            <a:pPr>
              <a:spcBef>
                <a:spcPts val="30"/>
              </a:spcBef>
              <a:buFont typeface="Times New Roman"/>
              <a:buChar char="•"/>
            </a:pPr>
            <a:endParaRPr lang="en-US" sz="2100" dirty="0">
              <a:latin typeface="Times New Roman"/>
              <a:cs typeface="Times New Roman"/>
            </a:endParaRPr>
          </a:p>
          <a:p>
            <a:pPr marL="241300" marR="240665" indent="-229235">
              <a:lnSpc>
                <a:spcPct val="143300"/>
              </a:lnSpc>
              <a:spcBef>
                <a:spcPts val="695"/>
              </a:spcBef>
              <a:tabLst>
                <a:tab pos="241300" algn="l"/>
                <a:tab pos="241935" algn="l"/>
              </a:tabLst>
            </a:pPr>
            <a:endParaRPr lang="en-US" dirty="0">
              <a:latin typeface="Times New Roman"/>
              <a:cs typeface="Times New Roman"/>
            </a:endParaRPr>
          </a:p>
          <a:p>
            <a:endParaRPr lang="en-US" dirty="0"/>
          </a:p>
        </p:txBody>
      </p:sp>
      <p:sp>
        <p:nvSpPr>
          <p:cNvPr id="4" name="Date Placeholder 3"/>
          <p:cNvSpPr>
            <a:spLocks noGrp="1"/>
          </p:cNvSpPr>
          <p:nvPr>
            <p:ph type="dt" sz="half" idx="10"/>
          </p:nvPr>
        </p:nvSpPr>
        <p:spPr/>
        <p:txBody>
          <a:bodyPr/>
          <a:lstStyle/>
          <a:p>
            <a:fld id="{97EF6F19-CBF8-1840-8182-BD03CD3DD09C}"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defRPr/>
            </a:pPr>
            <a:r>
              <a:rPr lang="en-US" sz="3200" b="1" dirty="0">
                <a:latin typeface="Times New Roman" panose="02020603050405020304" pitchFamily="18" charset="0"/>
                <a:cs typeface="Times New Roman" panose="02020603050405020304" pitchFamily="18" charset="0"/>
              </a:rPr>
              <a:t>Distributed Ledgers</a:t>
            </a: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(CO1)</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3617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241300" indent="-229235">
              <a:tabLst>
                <a:tab pos="241300" algn="l"/>
                <a:tab pos="241935" algn="l"/>
              </a:tabLst>
            </a:pPr>
            <a:r>
              <a:rPr lang="en-US" sz="2100" dirty="0">
                <a:latin typeface="Times New Roman"/>
                <a:cs typeface="Times New Roman"/>
              </a:rPr>
              <a:t>It </a:t>
            </a:r>
            <a:r>
              <a:rPr lang="en-US" sz="2100" spc="-10" dirty="0">
                <a:latin typeface="Times New Roman"/>
                <a:cs typeface="Times New Roman"/>
              </a:rPr>
              <a:t>requires </a:t>
            </a:r>
            <a:r>
              <a:rPr lang="en-US" sz="2100" dirty="0">
                <a:latin typeface="Times New Roman"/>
                <a:cs typeface="Times New Roman"/>
              </a:rPr>
              <a:t>a </a:t>
            </a:r>
            <a:r>
              <a:rPr lang="en-US" sz="2100" spc="-5" dirty="0">
                <a:latin typeface="Times New Roman"/>
                <a:cs typeface="Times New Roman"/>
              </a:rPr>
              <a:t>dedicated 24×7 computer</a:t>
            </a:r>
            <a:r>
              <a:rPr lang="en-US" sz="2100" spc="70" dirty="0">
                <a:latin typeface="Times New Roman"/>
                <a:cs typeface="Times New Roman"/>
              </a:rPr>
              <a:t> </a:t>
            </a:r>
            <a:r>
              <a:rPr lang="en-US" sz="2100" spc="-5" dirty="0">
                <a:latin typeface="Times New Roman"/>
                <a:cs typeface="Times New Roman"/>
              </a:rPr>
              <a:t>power.</a:t>
            </a:r>
            <a:endParaRPr lang="en-US" sz="2100" dirty="0">
              <a:latin typeface="Times New Roman"/>
              <a:cs typeface="Times New Roman"/>
            </a:endParaRPr>
          </a:p>
          <a:p>
            <a:pPr>
              <a:buFont typeface="Times New Roman"/>
              <a:buChar char="•"/>
            </a:pPr>
            <a:endParaRPr lang="en-US" sz="2100" dirty="0">
              <a:latin typeface="Times New Roman"/>
              <a:cs typeface="Times New Roman"/>
            </a:endParaRPr>
          </a:p>
          <a:p>
            <a:pPr marL="241300" indent="-229235">
              <a:spcBef>
                <a:spcPts val="5"/>
              </a:spcBef>
              <a:tabLst>
                <a:tab pos="241300" algn="l"/>
                <a:tab pos="241935" algn="l"/>
              </a:tabLst>
            </a:pPr>
            <a:r>
              <a:rPr lang="en-US" sz="2100" dirty="0">
                <a:latin typeface="Times New Roman"/>
                <a:cs typeface="Times New Roman"/>
              </a:rPr>
              <a:t>It </a:t>
            </a:r>
            <a:r>
              <a:rPr lang="en-US" sz="2100" spc="-30" dirty="0">
                <a:latin typeface="Times New Roman"/>
                <a:cs typeface="Times New Roman"/>
              </a:rPr>
              <a:t>is </a:t>
            </a:r>
            <a:r>
              <a:rPr lang="en-US" sz="2100" dirty="0">
                <a:latin typeface="Times New Roman"/>
                <a:cs typeface="Times New Roman"/>
              </a:rPr>
              <a:t>the </a:t>
            </a:r>
            <a:r>
              <a:rPr lang="en-US" sz="2100" spc="-5" dirty="0">
                <a:latin typeface="Times New Roman"/>
                <a:cs typeface="Times New Roman"/>
              </a:rPr>
              <a:t>responsibility </a:t>
            </a:r>
            <a:r>
              <a:rPr lang="en-US" sz="2100" spc="20" dirty="0">
                <a:latin typeface="Times New Roman"/>
                <a:cs typeface="Times New Roman"/>
              </a:rPr>
              <a:t>of </a:t>
            </a:r>
            <a:r>
              <a:rPr lang="en-US" sz="2100" spc="-10" dirty="0">
                <a:latin typeface="Times New Roman"/>
                <a:cs typeface="Times New Roman"/>
              </a:rPr>
              <a:t>miners </a:t>
            </a:r>
            <a:r>
              <a:rPr lang="en-US" sz="2100" spc="10" dirty="0">
                <a:latin typeface="Times New Roman"/>
                <a:cs typeface="Times New Roman"/>
              </a:rPr>
              <a:t>to </a:t>
            </a:r>
            <a:r>
              <a:rPr lang="en-US" sz="2100" spc="-5" dirty="0">
                <a:latin typeface="Times New Roman"/>
                <a:cs typeface="Times New Roman"/>
              </a:rPr>
              <a:t>compute </a:t>
            </a:r>
            <a:r>
              <a:rPr lang="en-US" sz="2100" dirty="0">
                <a:latin typeface="Times New Roman"/>
                <a:cs typeface="Times New Roman"/>
              </a:rPr>
              <a:t>the </a:t>
            </a:r>
            <a:r>
              <a:rPr lang="en-US" sz="2100" spc="-5" dirty="0">
                <a:latin typeface="Times New Roman"/>
                <a:cs typeface="Times New Roman"/>
              </a:rPr>
              <a:t>cryptographic </a:t>
            </a:r>
            <a:r>
              <a:rPr lang="en-US" sz="2100" spc="10" dirty="0">
                <a:latin typeface="Times New Roman"/>
                <a:cs typeface="Times New Roman"/>
              </a:rPr>
              <a:t>hash </a:t>
            </a:r>
            <a:r>
              <a:rPr lang="en-US" sz="2100" spc="-10" dirty="0">
                <a:latin typeface="Times New Roman"/>
                <a:cs typeface="Times New Roman"/>
              </a:rPr>
              <a:t>for </a:t>
            </a:r>
            <a:r>
              <a:rPr lang="en-US" sz="2100" spc="-15" dirty="0">
                <a:latin typeface="Times New Roman"/>
                <a:cs typeface="Times New Roman"/>
              </a:rPr>
              <a:t>new</a:t>
            </a:r>
            <a:r>
              <a:rPr lang="en-US" sz="2100" spc="70" dirty="0">
                <a:latin typeface="Times New Roman"/>
                <a:cs typeface="Times New Roman"/>
              </a:rPr>
              <a:t> </a:t>
            </a:r>
            <a:r>
              <a:rPr lang="en-US" sz="2100" spc="-5" dirty="0">
                <a:latin typeface="Times New Roman"/>
                <a:cs typeface="Times New Roman"/>
              </a:rPr>
              <a:t>blocks.</a:t>
            </a:r>
            <a:endParaRPr lang="en-US" sz="2100" dirty="0">
              <a:latin typeface="Times New Roman"/>
              <a:cs typeface="Times New Roman"/>
            </a:endParaRPr>
          </a:p>
          <a:p>
            <a:pPr>
              <a:spcBef>
                <a:spcPts val="30"/>
              </a:spcBef>
              <a:buFont typeface="Times New Roman"/>
              <a:buChar char="•"/>
            </a:pPr>
            <a:endParaRPr lang="en-US" sz="2100" dirty="0">
              <a:latin typeface="Times New Roman"/>
              <a:cs typeface="Times New Roman"/>
            </a:endParaRPr>
          </a:p>
          <a:p>
            <a:pPr marL="241300" indent="-229235">
              <a:tabLst>
                <a:tab pos="241300" algn="l"/>
                <a:tab pos="241935" algn="l"/>
              </a:tabLst>
            </a:pPr>
            <a:r>
              <a:rPr lang="en-US" sz="2100" spc="-5" dirty="0">
                <a:latin typeface="Times New Roman"/>
                <a:cs typeface="Times New Roman"/>
              </a:rPr>
              <a:t>Whoever, </a:t>
            </a:r>
            <a:r>
              <a:rPr lang="en-US" sz="2100" spc="-15" dirty="0">
                <a:latin typeface="Times New Roman"/>
                <a:cs typeface="Times New Roman"/>
              </a:rPr>
              <a:t>among </a:t>
            </a:r>
            <a:r>
              <a:rPr lang="en-US" sz="2100" dirty="0">
                <a:latin typeface="Times New Roman"/>
                <a:cs typeface="Times New Roman"/>
              </a:rPr>
              <a:t>the </a:t>
            </a:r>
            <a:r>
              <a:rPr lang="en-US" sz="2100" spc="-10" dirty="0">
                <a:latin typeface="Times New Roman"/>
                <a:cs typeface="Times New Roman"/>
              </a:rPr>
              <a:t>miners, </a:t>
            </a:r>
            <a:r>
              <a:rPr lang="en-US" sz="2100" spc="-5" dirty="0">
                <a:latin typeface="Times New Roman"/>
                <a:cs typeface="Times New Roman"/>
              </a:rPr>
              <a:t>successfully finds </a:t>
            </a:r>
            <a:r>
              <a:rPr lang="en-US" sz="2100" dirty="0">
                <a:latin typeface="Times New Roman"/>
                <a:cs typeface="Times New Roman"/>
              </a:rPr>
              <a:t>the </a:t>
            </a:r>
            <a:r>
              <a:rPr lang="en-US" sz="2100" spc="-10" dirty="0">
                <a:latin typeface="Times New Roman"/>
                <a:cs typeface="Times New Roman"/>
              </a:rPr>
              <a:t>hash </a:t>
            </a:r>
            <a:r>
              <a:rPr lang="en-US" sz="2100" spc="-5" dirty="0">
                <a:latin typeface="Times New Roman"/>
                <a:cs typeface="Times New Roman"/>
              </a:rPr>
              <a:t>first, gets </a:t>
            </a:r>
            <a:r>
              <a:rPr lang="en-US" sz="2100" dirty="0">
                <a:latin typeface="Times New Roman"/>
                <a:cs typeface="Times New Roman"/>
              </a:rPr>
              <a:t>the</a:t>
            </a:r>
            <a:r>
              <a:rPr lang="en-US" sz="2100" spc="185" dirty="0">
                <a:latin typeface="Times New Roman"/>
                <a:cs typeface="Times New Roman"/>
              </a:rPr>
              <a:t> </a:t>
            </a:r>
            <a:r>
              <a:rPr lang="en-US" sz="2100" spc="-5" dirty="0">
                <a:latin typeface="Times New Roman"/>
                <a:cs typeface="Times New Roman"/>
              </a:rPr>
              <a:t>reward.</a:t>
            </a:r>
            <a:endParaRPr lang="en-US" sz="2100" dirty="0">
              <a:latin typeface="Times New Roman"/>
              <a:cs typeface="Times New Roman"/>
            </a:endParaRPr>
          </a:p>
          <a:p>
            <a:pPr marL="241300" marR="650875" indent="-229235">
              <a:lnSpc>
                <a:spcPct val="143500"/>
              </a:lnSpc>
              <a:spcBef>
                <a:spcPts val="690"/>
              </a:spcBef>
              <a:tabLst>
                <a:tab pos="241300" algn="l"/>
                <a:tab pos="241935" algn="l"/>
              </a:tabLst>
            </a:pPr>
            <a:r>
              <a:rPr lang="en-US" sz="2100" spc="-5" dirty="0">
                <a:latin typeface="Times New Roman"/>
                <a:cs typeface="Times New Roman"/>
              </a:rPr>
              <a:t>Miners dedicating </a:t>
            </a:r>
            <a:r>
              <a:rPr lang="en-US" sz="2100" spc="-10" dirty="0">
                <a:latin typeface="Times New Roman"/>
                <a:cs typeface="Times New Roman"/>
              </a:rPr>
              <a:t>more </a:t>
            </a:r>
            <a:r>
              <a:rPr lang="en-US" sz="2100" spc="-5" dirty="0">
                <a:latin typeface="Times New Roman"/>
                <a:cs typeface="Times New Roman"/>
              </a:rPr>
              <a:t>computational </a:t>
            </a:r>
            <a:r>
              <a:rPr lang="en-US" sz="2100" dirty="0">
                <a:latin typeface="Times New Roman"/>
                <a:cs typeface="Times New Roman"/>
              </a:rPr>
              <a:t>power to </a:t>
            </a:r>
            <a:r>
              <a:rPr lang="en-US" sz="2100" spc="-15" dirty="0">
                <a:latin typeface="Times New Roman"/>
                <a:cs typeface="Times New Roman"/>
              </a:rPr>
              <a:t>find </a:t>
            </a:r>
            <a:r>
              <a:rPr lang="en-US" sz="2100" dirty="0">
                <a:latin typeface="Times New Roman"/>
                <a:cs typeface="Times New Roman"/>
              </a:rPr>
              <a:t>the </a:t>
            </a:r>
            <a:r>
              <a:rPr lang="en-US" sz="2100" spc="-5" dirty="0">
                <a:latin typeface="Times New Roman"/>
                <a:cs typeface="Times New Roman"/>
              </a:rPr>
              <a:t>hash will </a:t>
            </a:r>
            <a:r>
              <a:rPr lang="en-US" sz="2100" dirty="0">
                <a:latin typeface="Times New Roman"/>
                <a:cs typeface="Times New Roman"/>
              </a:rPr>
              <a:t>be </a:t>
            </a:r>
            <a:r>
              <a:rPr lang="en-US" sz="2100" spc="-10" dirty="0">
                <a:latin typeface="Times New Roman"/>
                <a:cs typeface="Times New Roman"/>
              </a:rPr>
              <a:t>more  successful.</a:t>
            </a:r>
            <a:endParaRPr lang="en-US" sz="2100" dirty="0">
              <a:latin typeface="Times New Roman"/>
              <a:cs typeface="Times New Roman"/>
            </a:endParaRPr>
          </a:p>
          <a:p>
            <a:pPr marL="241300" marR="249554" indent="-229235">
              <a:lnSpc>
                <a:spcPct val="145000"/>
              </a:lnSpc>
              <a:spcBef>
                <a:spcPts val="650"/>
              </a:spcBef>
              <a:tabLst>
                <a:tab pos="241300" algn="l"/>
                <a:tab pos="241935" algn="l"/>
              </a:tabLst>
            </a:pPr>
            <a:r>
              <a:rPr lang="en-US" sz="2100" spc="-5" dirty="0">
                <a:latin typeface="Times New Roman"/>
                <a:cs typeface="Times New Roman"/>
              </a:rPr>
              <a:t>However, as </a:t>
            </a:r>
            <a:r>
              <a:rPr lang="en-US" sz="2100" spc="-10" dirty="0">
                <a:latin typeface="Times New Roman"/>
                <a:cs typeface="Times New Roman"/>
              </a:rPr>
              <a:t>blocks </a:t>
            </a:r>
            <a:r>
              <a:rPr lang="en-US" sz="2100" spc="-5" dirty="0">
                <a:latin typeface="Times New Roman"/>
                <a:cs typeface="Times New Roman"/>
              </a:rPr>
              <a:t>keep generating, </a:t>
            </a:r>
            <a:r>
              <a:rPr lang="en-US" sz="2100" spc="-25" dirty="0">
                <a:latin typeface="Times New Roman"/>
                <a:cs typeface="Times New Roman"/>
              </a:rPr>
              <a:t>it </a:t>
            </a:r>
            <a:r>
              <a:rPr lang="en-US" sz="2100" spc="-10" dirty="0">
                <a:latin typeface="Times New Roman"/>
                <a:cs typeface="Times New Roman"/>
              </a:rPr>
              <a:t>becomes </a:t>
            </a:r>
            <a:r>
              <a:rPr lang="en-US" sz="2100" spc="5" dirty="0">
                <a:latin typeface="Times New Roman"/>
                <a:cs typeface="Times New Roman"/>
              </a:rPr>
              <a:t>more </a:t>
            </a:r>
            <a:r>
              <a:rPr lang="en-US" sz="2100" spc="-10" dirty="0">
                <a:latin typeface="Times New Roman"/>
                <a:cs typeface="Times New Roman"/>
              </a:rPr>
              <a:t>difficult </a:t>
            </a:r>
            <a:r>
              <a:rPr lang="en-US" sz="2100" dirty="0">
                <a:latin typeface="Times New Roman"/>
                <a:cs typeface="Times New Roman"/>
              </a:rPr>
              <a:t>to </a:t>
            </a:r>
            <a:r>
              <a:rPr lang="en-US" sz="2100" spc="-15" dirty="0">
                <a:latin typeface="Times New Roman"/>
                <a:cs typeface="Times New Roman"/>
              </a:rPr>
              <a:t>find </a:t>
            </a:r>
            <a:r>
              <a:rPr lang="en-US" sz="2100" spc="-5" dirty="0">
                <a:latin typeface="Times New Roman"/>
                <a:cs typeface="Times New Roman"/>
              </a:rPr>
              <a:t>subsequent  </a:t>
            </a:r>
            <a:r>
              <a:rPr lang="en-US" sz="2100" dirty="0">
                <a:latin typeface="Times New Roman"/>
                <a:cs typeface="Times New Roman"/>
              </a:rPr>
              <a:t>hash</a:t>
            </a:r>
            <a:r>
              <a:rPr lang="en-US" sz="2100" spc="-20" dirty="0">
                <a:latin typeface="Times New Roman"/>
                <a:cs typeface="Times New Roman"/>
              </a:rPr>
              <a:t> </a:t>
            </a:r>
            <a:r>
              <a:rPr lang="en-US" sz="2100" spc="-5" dirty="0">
                <a:latin typeface="Times New Roman"/>
                <a:cs typeface="Times New Roman"/>
              </a:rPr>
              <a:t>scales.</a:t>
            </a:r>
            <a:endParaRPr lang="en-US" sz="2100" dirty="0">
              <a:latin typeface="Times New Roman"/>
              <a:cs typeface="Times New Roman"/>
            </a:endParaRPr>
          </a:p>
          <a:p>
            <a:pPr>
              <a:spcBef>
                <a:spcPts val="30"/>
              </a:spcBef>
              <a:buFont typeface="Times New Roman"/>
              <a:buChar char="•"/>
            </a:pPr>
            <a:endParaRPr lang="en-US" sz="2100" dirty="0">
              <a:latin typeface="Times New Roman"/>
              <a:cs typeface="Times New Roman"/>
            </a:endParaRPr>
          </a:p>
          <a:p>
            <a:pPr marL="698500" lvl="1" indent="-229235">
              <a:lnSpc>
                <a:spcPct val="100000"/>
              </a:lnSpc>
              <a:spcBef>
                <a:spcPts val="5"/>
              </a:spcBef>
              <a:buChar char="•"/>
              <a:tabLst>
                <a:tab pos="698500" algn="l"/>
                <a:tab pos="699135" algn="l"/>
              </a:tabLst>
            </a:pPr>
            <a:r>
              <a:rPr lang="en-US" sz="2100" spc="-10" dirty="0">
                <a:latin typeface="Times New Roman"/>
                <a:cs typeface="Times New Roman"/>
              </a:rPr>
              <a:t>The </a:t>
            </a:r>
            <a:r>
              <a:rPr lang="en-US" sz="2100" dirty="0">
                <a:latin typeface="Times New Roman"/>
                <a:cs typeface="Times New Roman"/>
              </a:rPr>
              <a:t>goal </a:t>
            </a:r>
            <a:r>
              <a:rPr lang="en-US" sz="2100" spc="-15" dirty="0">
                <a:latin typeface="Times New Roman"/>
                <a:cs typeface="Times New Roman"/>
              </a:rPr>
              <a:t>is </a:t>
            </a:r>
            <a:r>
              <a:rPr lang="en-US" sz="2100" spc="10" dirty="0">
                <a:latin typeface="Times New Roman"/>
                <a:cs typeface="Times New Roman"/>
              </a:rPr>
              <a:t>to </a:t>
            </a:r>
            <a:r>
              <a:rPr lang="en-US" sz="2100" spc="-5" dirty="0">
                <a:latin typeface="Times New Roman"/>
                <a:cs typeface="Times New Roman"/>
              </a:rPr>
              <a:t>keep </a:t>
            </a:r>
            <a:r>
              <a:rPr lang="en-US" sz="2100" dirty="0">
                <a:latin typeface="Times New Roman"/>
                <a:cs typeface="Times New Roman"/>
              </a:rPr>
              <a:t>a </a:t>
            </a:r>
            <a:r>
              <a:rPr lang="en-US" sz="2100" spc="-10" dirty="0">
                <a:latin typeface="Times New Roman"/>
                <a:cs typeface="Times New Roman"/>
              </a:rPr>
              <a:t>constant </a:t>
            </a:r>
            <a:r>
              <a:rPr lang="en-US" sz="2100" spc="-5" dirty="0">
                <a:latin typeface="Times New Roman"/>
                <a:cs typeface="Times New Roman"/>
              </a:rPr>
              <a:t>speed </a:t>
            </a:r>
            <a:r>
              <a:rPr lang="en-US" sz="2100" spc="10" dirty="0">
                <a:latin typeface="Times New Roman"/>
                <a:cs typeface="Times New Roman"/>
              </a:rPr>
              <a:t>of </a:t>
            </a:r>
            <a:r>
              <a:rPr lang="en-US" sz="2100" spc="-5" dirty="0">
                <a:latin typeface="Times New Roman"/>
                <a:cs typeface="Times New Roman"/>
              </a:rPr>
              <a:t>generating </a:t>
            </a:r>
            <a:r>
              <a:rPr lang="en-US" sz="2100" dirty="0">
                <a:latin typeface="Times New Roman"/>
                <a:cs typeface="Times New Roman"/>
              </a:rPr>
              <a:t>the</a:t>
            </a:r>
            <a:r>
              <a:rPr lang="en-US" sz="2100" spc="70" dirty="0">
                <a:latin typeface="Times New Roman"/>
                <a:cs typeface="Times New Roman"/>
              </a:rPr>
              <a:t> </a:t>
            </a:r>
            <a:r>
              <a:rPr lang="en-US" sz="2100" spc="-10" dirty="0">
                <a:latin typeface="Times New Roman"/>
                <a:cs typeface="Times New Roman"/>
              </a:rPr>
              <a:t>blocks.</a:t>
            </a:r>
            <a:endParaRPr lang="en-US" sz="2100" dirty="0">
              <a:latin typeface="Times New Roman"/>
              <a:cs typeface="Times New Roman"/>
            </a:endParaRPr>
          </a:p>
          <a:p>
            <a:pPr>
              <a:lnSpc>
                <a:spcPct val="100000"/>
              </a:lnSpc>
              <a:spcBef>
                <a:spcPts val="55"/>
              </a:spcBef>
            </a:pPr>
            <a:endParaRPr lang="en-US" sz="2100" dirty="0">
              <a:latin typeface="Times New Roman"/>
              <a:cs typeface="Times New Roman"/>
            </a:endParaRPr>
          </a:p>
          <a:p>
            <a:pPr marL="88900">
              <a:lnSpc>
                <a:spcPct val="100000"/>
              </a:lnSpc>
            </a:pPr>
            <a:r>
              <a:rPr lang="en-US" sz="2100" b="1" spc="-5" dirty="0">
                <a:latin typeface="Times New Roman"/>
                <a:cs typeface="Times New Roman"/>
              </a:rPr>
              <a:t>Benefits </a:t>
            </a:r>
            <a:r>
              <a:rPr lang="en-US" sz="2100" b="1" dirty="0">
                <a:latin typeface="Times New Roman"/>
                <a:cs typeface="Times New Roman"/>
              </a:rPr>
              <a:t>of </a:t>
            </a:r>
            <a:r>
              <a:rPr lang="en-US" sz="2100" b="1" spc="-5" dirty="0">
                <a:latin typeface="Times New Roman"/>
                <a:cs typeface="Times New Roman"/>
              </a:rPr>
              <a:t>Distributed</a:t>
            </a:r>
            <a:r>
              <a:rPr lang="en-US" sz="2100" b="1" spc="5" dirty="0">
                <a:latin typeface="Times New Roman"/>
                <a:cs typeface="Times New Roman"/>
              </a:rPr>
              <a:t> </a:t>
            </a:r>
            <a:r>
              <a:rPr lang="en-US" sz="2100" b="1" spc="-5" dirty="0">
                <a:latin typeface="Times New Roman"/>
                <a:cs typeface="Times New Roman"/>
              </a:rPr>
              <a:t>Ledgers</a:t>
            </a:r>
            <a:endParaRPr lang="en-US" sz="2100" dirty="0">
              <a:latin typeface="Times New Roman"/>
              <a:cs typeface="Times New Roman"/>
            </a:endParaRPr>
          </a:p>
          <a:p>
            <a:pPr marL="698500" marR="184785" indent="-228600">
              <a:lnSpc>
                <a:spcPct val="141700"/>
              </a:lnSpc>
              <a:spcBef>
                <a:spcPts val="790"/>
              </a:spcBef>
              <a:buFont typeface="Symbol"/>
              <a:buChar char=""/>
              <a:tabLst>
                <a:tab pos="698500" algn="l"/>
                <a:tab pos="699135" algn="l"/>
              </a:tabLst>
            </a:pPr>
            <a:r>
              <a:rPr lang="en-US" sz="2100" spc="-5" dirty="0">
                <a:latin typeface="Times New Roman"/>
                <a:cs typeface="Times New Roman"/>
              </a:rPr>
              <a:t>Highly </a:t>
            </a:r>
            <a:r>
              <a:rPr lang="en-US" sz="2100" dirty="0">
                <a:latin typeface="Times New Roman"/>
                <a:cs typeface="Times New Roman"/>
              </a:rPr>
              <a:t>transparent, </a:t>
            </a:r>
            <a:r>
              <a:rPr lang="en-US" sz="2100" spc="-5" dirty="0">
                <a:latin typeface="Times New Roman"/>
                <a:cs typeface="Times New Roman"/>
              </a:rPr>
              <a:t>secure, tamper-proof, </a:t>
            </a:r>
            <a:r>
              <a:rPr lang="en-US" sz="2100" spc="-10" dirty="0">
                <a:latin typeface="Times New Roman"/>
                <a:cs typeface="Times New Roman"/>
              </a:rPr>
              <a:t>and immutable. </a:t>
            </a:r>
            <a:r>
              <a:rPr lang="en-US" sz="2100" spc="-5" dirty="0">
                <a:latin typeface="Times New Roman"/>
                <a:cs typeface="Times New Roman"/>
              </a:rPr>
              <a:t>After </a:t>
            </a:r>
            <a:r>
              <a:rPr lang="en-US" sz="2100" dirty="0">
                <a:latin typeface="Times New Roman"/>
                <a:cs typeface="Times New Roman"/>
              </a:rPr>
              <a:t>records are  </a:t>
            </a:r>
            <a:r>
              <a:rPr lang="en-US" sz="2100" spc="-5" dirty="0">
                <a:latin typeface="Times New Roman"/>
                <a:cs typeface="Times New Roman"/>
              </a:rPr>
              <a:t>written </a:t>
            </a:r>
            <a:r>
              <a:rPr lang="en-US" sz="2100" spc="-10" dirty="0">
                <a:latin typeface="Times New Roman"/>
                <a:cs typeface="Times New Roman"/>
              </a:rPr>
              <a:t>into </a:t>
            </a:r>
            <a:r>
              <a:rPr lang="en-US" sz="2100" spc="-5" dirty="0">
                <a:latin typeface="Times New Roman"/>
                <a:cs typeface="Times New Roman"/>
              </a:rPr>
              <a:t>distributed </a:t>
            </a:r>
            <a:r>
              <a:rPr lang="en-US" sz="2100" spc="-10" dirty="0">
                <a:latin typeface="Times New Roman"/>
                <a:cs typeface="Times New Roman"/>
              </a:rPr>
              <a:t>ledgers, </a:t>
            </a:r>
            <a:r>
              <a:rPr lang="en-US" sz="2100" dirty="0">
                <a:latin typeface="Times New Roman"/>
                <a:cs typeface="Times New Roman"/>
              </a:rPr>
              <a:t>they cannot </a:t>
            </a:r>
            <a:r>
              <a:rPr lang="en-US" sz="2100" spc="-15" dirty="0">
                <a:latin typeface="Times New Roman"/>
                <a:cs typeface="Times New Roman"/>
              </a:rPr>
              <a:t>be </a:t>
            </a:r>
            <a:r>
              <a:rPr lang="en-US" sz="2100" spc="-5" dirty="0">
                <a:latin typeface="Times New Roman"/>
                <a:cs typeface="Times New Roman"/>
              </a:rPr>
              <a:t>altered </a:t>
            </a:r>
            <a:r>
              <a:rPr lang="en-US" sz="2100" dirty="0">
                <a:latin typeface="Times New Roman"/>
                <a:cs typeface="Times New Roman"/>
              </a:rPr>
              <a:t>by </a:t>
            </a:r>
            <a:r>
              <a:rPr lang="en-US" sz="2100" spc="15" dirty="0">
                <a:latin typeface="Times New Roman"/>
                <a:cs typeface="Times New Roman"/>
              </a:rPr>
              <a:t>any </a:t>
            </a:r>
            <a:r>
              <a:rPr lang="en-US" sz="2100" spc="-5" dirty="0">
                <a:latin typeface="Times New Roman"/>
                <a:cs typeface="Times New Roman"/>
              </a:rPr>
              <a:t>other</a:t>
            </a:r>
            <a:r>
              <a:rPr lang="en-US" sz="2100" spc="90" dirty="0">
                <a:latin typeface="Times New Roman"/>
                <a:cs typeface="Times New Roman"/>
              </a:rPr>
              <a:t> </a:t>
            </a:r>
            <a:r>
              <a:rPr lang="en-US" sz="2100" spc="-10" dirty="0">
                <a:latin typeface="Times New Roman"/>
                <a:cs typeface="Times New Roman"/>
              </a:rPr>
              <a:t>party.</a:t>
            </a:r>
            <a:endParaRPr lang="en-US" sz="2100" dirty="0">
              <a:latin typeface="Times New Roman"/>
              <a:cs typeface="Times New Roman"/>
            </a:endParaRPr>
          </a:p>
          <a:p>
            <a:pPr>
              <a:lnSpc>
                <a:spcPct val="100000"/>
              </a:lnSpc>
              <a:spcBef>
                <a:spcPts val="40"/>
              </a:spcBef>
              <a:buFont typeface="Symbol"/>
              <a:buChar char=""/>
            </a:pPr>
            <a:endParaRPr lang="en-US" sz="2100" dirty="0">
              <a:latin typeface="Times New Roman"/>
              <a:cs typeface="Times New Roman"/>
            </a:endParaRPr>
          </a:p>
          <a:p>
            <a:pPr marL="698500" indent="-229235">
              <a:lnSpc>
                <a:spcPct val="100000"/>
              </a:lnSpc>
              <a:buFont typeface="Symbol"/>
              <a:buChar char=""/>
              <a:tabLst>
                <a:tab pos="698500" algn="l"/>
                <a:tab pos="699135" algn="l"/>
              </a:tabLst>
            </a:pPr>
            <a:r>
              <a:rPr lang="en-US" sz="2100" spc="-10" dirty="0">
                <a:latin typeface="Times New Roman"/>
                <a:cs typeface="Times New Roman"/>
              </a:rPr>
              <a:t>The </a:t>
            </a:r>
            <a:r>
              <a:rPr lang="en-US" sz="2100" spc="-5" dirty="0">
                <a:latin typeface="Times New Roman"/>
                <a:cs typeface="Times New Roman"/>
              </a:rPr>
              <a:t>need </a:t>
            </a:r>
            <a:r>
              <a:rPr lang="en-US" sz="2100" spc="-10" dirty="0">
                <a:latin typeface="Times New Roman"/>
                <a:cs typeface="Times New Roman"/>
              </a:rPr>
              <a:t>for </a:t>
            </a:r>
            <a:r>
              <a:rPr lang="en-US" sz="2100" dirty="0">
                <a:latin typeface="Times New Roman"/>
                <a:cs typeface="Times New Roman"/>
              </a:rPr>
              <a:t>a </a:t>
            </a:r>
            <a:r>
              <a:rPr lang="en-US" sz="2100" spc="-10" dirty="0">
                <a:latin typeface="Times New Roman"/>
                <a:cs typeface="Times New Roman"/>
              </a:rPr>
              <a:t>third </a:t>
            </a:r>
            <a:r>
              <a:rPr lang="en-US" sz="2100" spc="5" dirty="0">
                <a:latin typeface="Times New Roman"/>
                <a:cs typeface="Times New Roman"/>
              </a:rPr>
              <a:t>party </a:t>
            </a:r>
            <a:r>
              <a:rPr lang="en-US" sz="2100" spc="-15" dirty="0">
                <a:latin typeface="Times New Roman"/>
                <a:cs typeface="Times New Roman"/>
              </a:rPr>
              <a:t>is</a:t>
            </a:r>
            <a:r>
              <a:rPr lang="en-US" sz="2100" spc="50" dirty="0">
                <a:latin typeface="Times New Roman"/>
                <a:cs typeface="Times New Roman"/>
              </a:rPr>
              <a:t> </a:t>
            </a:r>
            <a:r>
              <a:rPr lang="en-US" sz="2100" spc="-5" dirty="0">
                <a:latin typeface="Times New Roman"/>
                <a:cs typeface="Times New Roman"/>
              </a:rPr>
              <a:t>eliminated</a:t>
            </a:r>
            <a:endParaRPr lang="en-US" sz="2100" dirty="0">
              <a:latin typeface="Times New Roman"/>
              <a:cs typeface="Times New Roman"/>
            </a:endParaRPr>
          </a:p>
          <a:p>
            <a:pPr>
              <a:lnSpc>
                <a:spcPct val="100000"/>
              </a:lnSpc>
              <a:spcBef>
                <a:spcPts val="10"/>
              </a:spcBef>
              <a:buFont typeface="Symbol"/>
              <a:buChar char=""/>
            </a:pPr>
            <a:endParaRPr lang="en-US" sz="2100" dirty="0">
              <a:latin typeface="Times New Roman"/>
              <a:cs typeface="Times New Roman"/>
            </a:endParaRPr>
          </a:p>
          <a:p>
            <a:pPr marL="698500" indent="-229235">
              <a:lnSpc>
                <a:spcPct val="100000"/>
              </a:lnSpc>
              <a:buFont typeface="Symbol"/>
              <a:buChar char=""/>
              <a:tabLst>
                <a:tab pos="698500" algn="l"/>
                <a:tab pos="699135" algn="l"/>
              </a:tabLst>
            </a:pPr>
            <a:r>
              <a:rPr lang="en-US" sz="2100" spc="-5" dirty="0">
                <a:latin typeface="Times New Roman"/>
                <a:cs typeface="Times New Roman"/>
              </a:rPr>
              <a:t>Inherently</a:t>
            </a:r>
            <a:r>
              <a:rPr lang="en-US" sz="2100" spc="-20" dirty="0">
                <a:latin typeface="Times New Roman"/>
                <a:cs typeface="Times New Roman"/>
              </a:rPr>
              <a:t> </a:t>
            </a:r>
            <a:r>
              <a:rPr lang="en-US" sz="2100" spc="-5" dirty="0">
                <a:latin typeface="Times New Roman"/>
                <a:cs typeface="Times New Roman"/>
              </a:rPr>
              <a:t>decentralized</a:t>
            </a:r>
            <a:endParaRPr lang="en-US" sz="2100" dirty="0">
              <a:latin typeface="Times New Roman"/>
              <a:cs typeface="Times New Roman"/>
            </a:endParaRPr>
          </a:p>
          <a:p>
            <a:pPr>
              <a:lnSpc>
                <a:spcPct val="100000"/>
              </a:lnSpc>
              <a:spcBef>
                <a:spcPts val="10"/>
              </a:spcBef>
              <a:buFont typeface="Symbol"/>
              <a:buChar char=""/>
            </a:pPr>
            <a:endParaRPr lang="en-US" sz="2100" dirty="0">
              <a:latin typeface="Times New Roman"/>
              <a:cs typeface="Times New Roman"/>
            </a:endParaRPr>
          </a:p>
          <a:p>
            <a:pPr marL="698500" indent="-229235">
              <a:lnSpc>
                <a:spcPct val="100000"/>
              </a:lnSpc>
              <a:spcBef>
                <a:spcPts val="5"/>
              </a:spcBef>
              <a:buFont typeface="Symbol"/>
              <a:buChar char=""/>
              <a:tabLst>
                <a:tab pos="698500" algn="l"/>
                <a:tab pos="699135" algn="l"/>
              </a:tabLst>
            </a:pPr>
            <a:r>
              <a:rPr lang="en-US" sz="2100" spc="-5" dirty="0">
                <a:latin typeface="Times New Roman"/>
                <a:cs typeface="Times New Roman"/>
              </a:rPr>
              <a:t>Highly</a:t>
            </a:r>
            <a:r>
              <a:rPr lang="en-US" sz="2100" spc="-40" dirty="0">
                <a:latin typeface="Times New Roman"/>
                <a:cs typeface="Times New Roman"/>
              </a:rPr>
              <a:t> </a:t>
            </a:r>
            <a:r>
              <a:rPr lang="en-US" sz="2100" dirty="0">
                <a:latin typeface="Times New Roman"/>
                <a:cs typeface="Times New Roman"/>
              </a:rPr>
              <a:t>transparent</a:t>
            </a:r>
          </a:p>
          <a:p>
            <a:endParaRPr lang="en-US" dirty="0"/>
          </a:p>
        </p:txBody>
      </p:sp>
      <p:sp>
        <p:nvSpPr>
          <p:cNvPr id="4" name="Date Placeholder 3"/>
          <p:cNvSpPr>
            <a:spLocks noGrp="1"/>
          </p:cNvSpPr>
          <p:nvPr>
            <p:ph type="dt" sz="half" idx="10"/>
          </p:nvPr>
        </p:nvSpPr>
        <p:spPr/>
        <p:txBody>
          <a:bodyPr/>
          <a:lstStyle/>
          <a:p>
            <a:fld id="{CC769648-37B9-5340-8951-BCE60D860FD4}"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latin typeface="Times New Roman" panose="02020603050405020304" pitchFamily="18" charset="0"/>
                <a:cs typeface="Times New Roman" panose="02020603050405020304" pitchFamily="18" charset="0"/>
              </a:rPr>
              <a:t>Distributed Ledgers</a:t>
            </a: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 (CO1)</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8430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pPr marL="12700">
              <a:lnSpc>
                <a:spcPct val="100000"/>
              </a:lnSpc>
              <a:spcBef>
                <a:spcPts val="100"/>
              </a:spcBef>
            </a:pPr>
            <a:r>
              <a:rPr lang="en-US" sz="3700" b="1" dirty="0">
                <a:latin typeface="Times New Roman"/>
                <a:cs typeface="Times New Roman"/>
              </a:rPr>
              <a:t>Advantages of </a:t>
            </a:r>
            <a:r>
              <a:rPr lang="en-US" sz="3700" b="1" spc="-5" dirty="0">
                <a:latin typeface="Times New Roman"/>
                <a:cs typeface="Times New Roman"/>
              </a:rPr>
              <a:t>Distributed</a:t>
            </a:r>
            <a:r>
              <a:rPr lang="en-US" sz="3700" b="1" dirty="0">
                <a:latin typeface="Times New Roman"/>
                <a:cs typeface="Times New Roman"/>
              </a:rPr>
              <a:t> </a:t>
            </a:r>
            <a:r>
              <a:rPr lang="en-US" sz="3700" b="1" spc="-5" dirty="0">
                <a:latin typeface="Times New Roman"/>
                <a:cs typeface="Times New Roman"/>
              </a:rPr>
              <a:t>Ledgers</a:t>
            </a:r>
            <a:endParaRPr lang="en-US" sz="3700" dirty="0">
              <a:latin typeface="Times New Roman"/>
              <a:cs typeface="Times New Roman"/>
            </a:endParaRPr>
          </a:p>
          <a:p>
            <a:pPr>
              <a:lnSpc>
                <a:spcPct val="100000"/>
              </a:lnSpc>
              <a:spcBef>
                <a:spcPts val="5"/>
              </a:spcBef>
            </a:pPr>
            <a:endParaRPr lang="en-US" sz="3700" dirty="0">
              <a:latin typeface="Times New Roman"/>
              <a:cs typeface="Times New Roman"/>
            </a:endParaRPr>
          </a:p>
          <a:p>
            <a:pPr marL="429895" indent="-131445">
              <a:lnSpc>
                <a:spcPct val="100000"/>
              </a:lnSpc>
              <a:buChar char="●"/>
              <a:tabLst>
                <a:tab pos="430530" algn="l"/>
              </a:tabLst>
            </a:pPr>
            <a:r>
              <a:rPr lang="en-US" sz="3700" spc="-10" dirty="0">
                <a:latin typeface="Times New Roman"/>
                <a:cs typeface="Times New Roman"/>
              </a:rPr>
              <a:t>It </a:t>
            </a:r>
            <a:r>
              <a:rPr lang="en-US" sz="3700" spc="-25" dirty="0">
                <a:latin typeface="Times New Roman"/>
                <a:cs typeface="Times New Roman"/>
              </a:rPr>
              <a:t>is </a:t>
            </a:r>
            <a:r>
              <a:rPr lang="en-US" sz="3700" spc="-5" dirty="0">
                <a:latin typeface="Times New Roman"/>
                <a:cs typeface="Times New Roman"/>
              </a:rPr>
              <a:t>secure because </a:t>
            </a:r>
            <a:r>
              <a:rPr lang="en-US" sz="3700" dirty="0">
                <a:latin typeface="Times New Roman"/>
                <a:cs typeface="Times New Roman"/>
              </a:rPr>
              <a:t>there </a:t>
            </a:r>
            <a:r>
              <a:rPr lang="en-US" sz="3700" spc="-25" dirty="0">
                <a:latin typeface="Times New Roman"/>
                <a:cs typeface="Times New Roman"/>
              </a:rPr>
              <a:t>is </a:t>
            </a:r>
            <a:r>
              <a:rPr lang="en-US" sz="3700" spc="-15" dirty="0">
                <a:latin typeface="Times New Roman"/>
                <a:cs typeface="Times New Roman"/>
              </a:rPr>
              <a:t>no </a:t>
            </a:r>
            <a:r>
              <a:rPr lang="en-US" sz="3700" dirty="0">
                <a:latin typeface="Times New Roman"/>
                <a:cs typeface="Times New Roman"/>
              </a:rPr>
              <a:t>third-party</a:t>
            </a:r>
            <a:r>
              <a:rPr lang="en-US" sz="3700" spc="140" dirty="0">
                <a:latin typeface="Times New Roman"/>
                <a:cs typeface="Times New Roman"/>
              </a:rPr>
              <a:t> </a:t>
            </a:r>
            <a:r>
              <a:rPr lang="en-US" sz="3700" spc="-5" dirty="0">
                <a:latin typeface="Times New Roman"/>
                <a:cs typeface="Times New Roman"/>
              </a:rPr>
              <a:t>intervention.</a:t>
            </a:r>
            <a:endParaRPr lang="en-US" sz="3700" dirty="0">
              <a:latin typeface="Times New Roman"/>
              <a:cs typeface="Times New Roman"/>
            </a:endParaRPr>
          </a:p>
          <a:p>
            <a:pPr>
              <a:lnSpc>
                <a:spcPct val="100000"/>
              </a:lnSpc>
              <a:buFont typeface="Times New Roman"/>
              <a:buChar char="●"/>
            </a:pPr>
            <a:endParaRPr lang="en-US" sz="3700" dirty="0">
              <a:latin typeface="Times New Roman"/>
              <a:cs typeface="Times New Roman"/>
            </a:endParaRPr>
          </a:p>
          <a:p>
            <a:pPr marL="429895" indent="-131445">
              <a:lnSpc>
                <a:spcPct val="100000"/>
              </a:lnSpc>
              <a:buChar char="●"/>
              <a:tabLst>
                <a:tab pos="430530" algn="l"/>
              </a:tabLst>
            </a:pPr>
            <a:r>
              <a:rPr lang="en-US" sz="3700" spc="-10" dirty="0">
                <a:latin typeface="Times New Roman"/>
                <a:cs typeface="Times New Roman"/>
              </a:rPr>
              <a:t>It </a:t>
            </a:r>
            <a:r>
              <a:rPr lang="en-US" sz="3700" spc="-25" dirty="0">
                <a:latin typeface="Times New Roman"/>
                <a:cs typeface="Times New Roman"/>
              </a:rPr>
              <a:t>is </a:t>
            </a:r>
            <a:r>
              <a:rPr lang="en-US" sz="3700" spc="-10" dirty="0">
                <a:latin typeface="Times New Roman"/>
                <a:cs typeface="Times New Roman"/>
              </a:rPr>
              <a:t>immutable </a:t>
            </a:r>
            <a:r>
              <a:rPr lang="en-US" sz="3700" spc="-5" dirty="0">
                <a:latin typeface="Times New Roman"/>
                <a:cs typeface="Times New Roman"/>
              </a:rPr>
              <a:t>once </a:t>
            </a:r>
            <a:r>
              <a:rPr lang="en-US" sz="3700" dirty="0">
                <a:latin typeface="Times New Roman"/>
                <a:cs typeface="Times New Roman"/>
              </a:rPr>
              <a:t>recorded </a:t>
            </a:r>
            <a:r>
              <a:rPr lang="en-US" sz="3700" spc="-10" dirty="0">
                <a:latin typeface="Times New Roman"/>
                <a:cs typeface="Times New Roman"/>
              </a:rPr>
              <a:t>cannot </a:t>
            </a:r>
            <a:r>
              <a:rPr lang="en-US" sz="3700" spc="-15" dirty="0">
                <a:latin typeface="Times New Roman"/>
                <a:cs typeface="Times New Roman"/>
              </a:rPr>
              <a:t>be</a:t>
            </a:r>
            <a:r>
              <a:rPr lang="en-US" sz="3700" spc="175" dirty="0">
                <a:latin typeface="Times New Roman"/>
                <a:cs typeface="Times New Roman"/>
              </a:rPr>
              <a:t> </a:t>
            </a:r>
            <a:r>
              <a:rPr lang="en-US" sz="3700" spc="-5" dirty="0">
                <a:latin typeface="Times New Roman"/>
                <a:cs typeface="Times New Roman"/>
              </a:rPr>
              <a:t>intervened.</a:t>
            </a:r>
            <a:endParaRPr lang="en-US" sz="3700" dirty="0">
              <a:latin typeface="Times New Roman"/>
              <a:cs typeface="Times New Roman"/>
            </a:endParaRPr>
          </a:p>
          <a:p>
            <a:pPr>
              <a:lnSpc>
                <a:spcPct val="100000"/>
              </a:lnSpc>
              <a:spcBef>
                <a:spcPts val="30"/>
              </a:spcBef>
              <a:buFont typeface="Times New Roman"/>
              <a:buChar char="●"/>
            </a:pPr>
            <a:endParaRPr lang="en-US" sz="3700" dirty="0">
              <a:latin typeface="Times New Roman"/>
              <a:cs typeface="Times New Roman"/>
            </a:endParaRPr>
          </a:p>
          <a:p>
            <a:pPr marL="429895" indent="-131445">
              <a:lnSpc>
                <a:spcPct val="100000"/>
              </a:lnSpc>
              <a:buChar char="●"/>
              <a:tabLst>
                <a:tab pos="430530" algn="l"/>
              </a:tabLst>
            </a:pPr>
            <a:r>
              <a:rPr lang="en-US" sz="3700" spc="-10" dirty="0">
                <a:latin typeface="Times New Roman"/>
                <a:cs typeface="Times New Roman"/>
              </a:rPr>
              <a:t>The </a:t>
            </a:r>
            <a:r>
              <a:rPr lang="en-US" sz="3700" spc="5" dirty="0">
                <a:latin typeface="Times New Roman"/>
                <a:cs typeface="Times New Roman"/>
              </a:rPr>
              <a:t>data </a:t>
            </a:r>
            <a:r>
              <a:rPr lang="en-US" sz="3700" spc="-30" dirty="0">
                <a:latin typeface="Times New Roman"/>
                <a:cs typeface="Times New Roman"/>
              </a:rPr>
              <a:t>is </a:t>
            </a:r>
            <a:r>
              <a:rPr lang="en-US" sz="3700" spc="-5" dirty="0">
                <a:latin typeface="Times New Roman"/>
                <a:cs typeface="Times New Roman"/>
              </a:rPr>
              <a:t>distributed </a:t>
            </a:r>
            <a:r>
              <a:rPr lang="en-US" sz="3700" spc="-10" dirty="0">
                <a:latin typeface="Times New Roman"/>
                <a:cs typeface="Times New Roman"/>
              </a:rPr>
              <a:t>so </a:t>
            </a:r>
            <a:r>
              <a:rPr lang="en-US" sz="3700" spc="-25" dirty="0">
                <a:latin typeface="Times New Roman"/>
                <a:cs typeface="Times New Roman"/>
              </a:rPr>
              <a:t>it </a:t>
            </a:r>
            <a:r>
              <a:rPr lang="en-US" sz="3700" spc="-30" dirty="0">
                <a:latin typeface="Times New Roman"/>
                <a:cs typeface="Times New Roman"/>
              </a:rPr>
              <a:t>is</a:t>
            </a:r>
            <a:r>
              <a:rPr lang="en-US" sz="3700" spc="155" dirty="0">
                <a:latin typeface="Times New Roman"/>
                <a:cs typeface="Times New Roman"/>
              </a:rPr>
              <a:t> </a:t>
            </a:r>
            <a:r>
              <a:rPr lang="en-US" sz="3700" dirty="0">
                <a:latin typeface="Times New Roman"/>
                <a:cs typeface="Times New Roman"/>
              </a:rPr>
              <a:t>tamper-proof.</a:t>
            </a:r>
          </a:p>
          <a:p>
            <a:pPr marL="12700">
              <a:lnSpc>
                <a:spcPct val="100000"/>
              </a:lnSpc>
              <a:spcBef>
                <a:spcPts val="100"/>
              </a:spcBef>
            </a:pPr>
            <a:r>
              <a:rPr lang="en-US" sz="3700" b="1" spc="-5" dirty="0">
                <a:latin typeface="Times New Roman"/>
                <a:cs typeface="Times New Roman"/>
              </a:rPr>
              <a:t>Disadvantages </a:t>
            </a:r>
            <a:r>
              <a:rPr lang="en-US" sz="3700" b="1" dirty="0">
                <a:latin typeface="Times New Roman"/>
                <a:cs typeface="Times New Roman"/>
              </a:rPr>
              <a:t>of </a:t>
            </a:r>
            <a:r>
              <a:rPr lang="en-US" sz="3700" b="1" spc="-5" dirty="0">
                <a:latin typeface="Times New Roman"/>
                <a:cs typeface="Times New Roman"/>
              </a:rPr>
              <a:t>Distributed</a:t>
            </a:r>
            <a:r>
              <a:rPr lang="en-US" sz="3700" b="1" spc="5" dirty="0">
                <a:latin typeface="Times New Roman"/>
                <a:cs typeface="Times New Roman"/>
              </a:rPr>
              <a:t> </a:t>
            </a:r>
            <a:r>
              <a:rPr lang="en-US" sz="3700" b="1" spc="-10" dirty="0">
                <a:latin typeface="Times New Roman"/>
                <a:cs typeface="Times New Roman"/>
              </a:rPr>
              <a:t>ledger:</a:t>
            </a:r>
            <a:endParaRPr lang="en-US" sz="3700" dirty="0">
              <a:latin typeface="Times New Roman"/>
              <a:cs typeface="Times New Roman"/>
            </a:endParaRPr>
          </a:p>
          <a:p>
            <a:pPr>
              <a:lnSpc>
                <a:spcPct val="100000"/>
              </a:lnSpc>
              <a:spcBef>
                <a:spcPts val="5"/>
              </a:spcBef>
            </a:pPr>
            <a:endParaRPr lang="en-US" sz="3700" dirty="0">
              <a:latin typeface="Times New Roman"/>
              <a:cs typeface="Times New Roman"/>
            </a:endParaRPr>
          </a:p>
          <a:p>
            <a:pPr marL="429895" indent="-131445">
              <a:lnSpc>
                <a:spcPct val="100000"/>
              </a:lnSpc>
              <a:buChar char="●"/>
              <a:tabLst>
                <a:tab pos="430530" algn="l"/>
              </a:tabLst>
            </a:pPr>
            <a:r>
              <a:rPr lang="en-US" sz="3700" spc="-10" dirty="0">
                <a:latin typeface="Times New Roman"/>
                <a:cs typeface="Times New Roman"/>
              </a:rPr>
              <a:t>The </a:t>
            </a:r>
            <a:r>
              <a:rPr lang="en-US" sz="3700" spc="-5" dirty="0">
                <a:latin typeface="Times New Roman"/>
                <a:cs typeface="Times New Roman"/>
              </a:rPr>
              <a:t>distributed </a:t>
            </a:r>
            <a:r>
              <a:rPr lang="en-US" sz="3700" spc="-10" dirty="0">
                <a:latin typeface="Times New Roman"/>
                <a:cs typeface="Times New Roman"/>
              </a:rPr>
              <a:t>ledger </a:t>
            </a:r>
            <a:r>
              <a:rPr lang="en-US" sz="3700" spc="-25" dirty="0">
                <a:latin typeface="Times New Roman"/>
                <a:cs typeface="Times New Roman"/>
              </a:rPr>
              <a:t>is </a:t>
            </a:r>
            <a:r>
              <a:rPr lang="en-US" sz="3700" spc="-5" dirty="0">
                <a:latin typeface="Times New Roman"/>
                <a:cs typeface="Times New Roman"/>
              </a:rPr>
              <a:t>spread along with </a:t>
            </a:r>
            <a:r>
              <a:rPr lang="en-US" sz="3700" dirty="0">
                <a:latin typeface="Times New Roman"/>
                <a:cs typeface="Times New Roman"/>
              </a:rPr>
              <a:t>the nodes </a:t>
            </a:r>
            <a:r>
              <a:rPr lang="en-US" sz="3700" spc="-10" dirty="0">
                <a:latin typeface="Times New Roman"/>
                <a:cs typeface="Times New Roman"/>
              </a:rPr>
              <a:t>so making </a:t>
            </a:r>
            <a:r>
              <a:rPr lang="en-US" sz="3700" spc="-25" dirty="0">
                <a:latin typeface="Times New Roman"/>
                <a:cs typeface="Times New Roman"/>
              </a:rPr>
              <a:t>it </a:t>
            </a:r>
            <a:r>
              <a:rPr lang="en-US" sz="3700" spc="-5" dirty="0">
                <a:latin typeface="Times New Roman"/>
                <a:cs typeface="Times New Roman"/>
              </a:rPr>
              <a:t>vulnerable </a:t>
            </a:r>
            <a:r>
              <a:rPr lang="en-US" sz="3700" dirty="0">
                <a:latin typeface="Times New Roman"/>
                <a:cs typeface="Times New Roman"/>
              </a:rPr>
              <a:t>to</a:t>
            </a:r>
            <a:r>
              <a:rPr lang="en-US" sz="3700" spc="30" dirty="0">
                <a:latin typeface="Times New Roman"/>
                <a:cs typeface="Times New Roman"/>
              </a:rPr>
              <a:t> </a:t>
            </a:r>
            <a:r>
              <a:rPr lang="en-US" sz="3700" spc="-5" dirty="0">
                <a:latin typeface="Times New Roman"/>
                <a:cs typeface="Times New Roman"/>
              </a:rPr>
              <a:t>attack.</a:t>
            </a:r>
            <a:endParaRPr lang="en-US" sz="3700" dirty="0">
              <a:latin typeface="Times New Roman"/>
              <a:cs typeface="Times New Roman"/>
            </a:endParaRPr>
          </a:p>
          <a:p>
            <a:pPr>
              <a:lnSpc>
                <a:spcPct val="100000"/>
              </a:lnSpc>
              <a:buFont typeface="Times New Roman"/>
              <a:buChar char="●"/>
            </a:pPr>
            <a:endParaRPr lang="en-US" sz="3700" dirty="0">
              <a:latin typeface="Times New Roman"/>
              <a:cs typeface="Times New Roman"/>
            </a:endParaRPr>
          </a:p>
          <a:p>
            <a:pPr marL="429895" indent="-131445">
              <a:lnSpc>
                <a:spcPct val="100000"/>
              </a:lnSpc>
              <a:buChar char="●"/>
              <a:tabLst>
                <a:tab pos="430530" algn="l"/>
              </a:tabLst>
            </a:pPr>
            <a:r>
              <a:rPr lang="en-US" sz="3700" spc="-10" dirty="0">
                <a:latin typeface="Times New Roman"/>
                <a:cs typeface="Times New Roman"/>
              </a:rPr>
              <a:t>The </a:t>
            </a:r>
            <a:r>
              <a:rPr lang="en-US" sz="3700" spc="-5" dirty="0">
                <a:latin typeface="Times New Roman"/>
                <a:cs typeface="Times New Roman"/>
              </a:rPr>
              <a:t>transaction </a:t>
            </a:r>
            <a:r>
              <a:rPr lang="en-US" sz="3700" dirty="0">
                <a:latin typeface="Times New Roman"/>
                <a:cs typeface="Times New Roman"/>
              </a:rPr>
              <a:t>cost </a:t>
            </a:r>
            <a:r>
              <a:rPr lang="en-US" sz="3700" spc="-25" dirty="0">
                <a:latin typeface="Times New Roman"/>
                <a:cs typeface="Times New Roman"/>
              </a:rPr>
              <a:t>is </a:t>
            </a:r>
            <a:r>
              <a:rPr lang="en-US" sz="3700" spc="-10" dirty="0">
                <a:latin typeface="Times New Roman"/>
                <a:cs typeface="Times New Roman"/>
              </a:rPr>
              <a:t>high </a:t>
            </a:r>
            <a:r>
              <a:rPr lang="en-US" sz="3700" spc="-5" dirty="0">
                <a:latin typeface="Times New Roman"/>
                <a:cs typeface="Times New Roman"/>
              </a:rPr>
              <a:t>because </a:t>
            </a:r>
            <a:r>
              <a:rPr lang="en-US" sz="3700" spc="10" dirty="0">
                <a:latin typeface="Times New Roman"/>
                <a:cs typeface="Times New Roman"/>
              </a:rPr>
              <a:t>of </a:t>
            </a:r>
            <a:r>
              <a:rPr lang="en-US" sz="3700" dirty="0">
                <a:latin typeface="Times New Roman"/>
                <a:cs typeface="Times New Roman"/>
              </a:rPr>
              <a:t>a </a:t>
            </a:r>
            <a:r>
              <a:rPr lang="en-US" sz="3700" spc="-5" dirty="0">
                <a:latin typeface="Times New Roman"/>
                <a:cs typeface="Times New Roman"/>
              </a:rPr>
              <a:t>larger</a:t>
            </a:r>
            <a:r>
              <a:rPr lang="en-US" sz="3700" spc="114" dirty="0">
                <a:latin typeface="Times New Roman"/>
                <a:cs typeface="Times New Roman"/>
              </a:rPr>
              <a:t> </a:t>
            </a:r>
            <a:r>
              <a:rPr lang="en-US" sz="3700" spc="-5" dirty="0">
                <a:latin typeface="Times New Roman"/>
                <a:cs typeface="Times New Roman"/>
              </a:rPr>
              <a:t>network.</a:t>
            </a:r>
            <a:endParaRPr lang="en-US" sz="3700" dirty="0">
              <a:latin typeface="Times New Roman"/>
              <a:cs typeface="Times New Roman"/>
            </a:endParaRPr>
          </a:p>
          <a:p>
            <a:pPr>
              <a:lnSpc>
                <a:spcPct val="100000"/>
              </a:lnSpc>
              <a:spcBef>
                <a:spcPts val="30"/>
              </a:spcBef>
              <a:buFont typeface="Times New Roman"/>
              <a:buChar char="●"/>
            </a:pPr>
            <a:endParaRPr lang="en-US" sz="3700" dirty="0">
              <a:latin typeface="Times New Roman"/>
              <a:cs typeface="Times New Roman"/>
            </a:endParaRPr>
          </a:p>
          <a:p>
            <a:pPr marL="429895" indent="-131445">
              <a:lnSpc>
                <a:spcPct val="100000"/>
              </a:lnSpc>
              <a:buChar char="●"/>
              <a:tabLst>
                <a:tab pos="430530" algn="l"/>
              </a:tabLst>
            </a:pPr>
            <a:r>
              <a:rPr lang="en-US" sz="3700" spc="-10" dirty="0">
                <a:latin typeface="Times New Roman"/>
                <a:cs typeface="Times New Roman"/>
              </a:rPr>
              <a:t>The </a:t>
            </a:r>
            <a:r>
              <a:rPr lang="en-US" sz="3700" spc="-5" dirty="0">
                <a:latin typeface="Times New Roman"/>
                <a:cs typeface="Times New Roman"/>
              </a:rPr>
              <a:t>transaction speed </a:t>
            </a:r>
            <a:r>
              <a:rPr lang="en-US" sz="3700" spc="-30" dirty="0">
                <a:latin typeface="Times New Roman"/>
                <a:cs typeface="Times New Roman"/>
              </a:rPr>
              <a:t>is </a:t>
            </a:r>
            <a:r>
              <a:rPr lang="en-US" sz="3700" spc="-15" dirty="0">
                <a:latin typeface="Times New Roman"/>
                <a:cs typeface="Times New Roman"/>
              </a:rPr>
              <a:t>low </a:t>
            </a:r>
            <a:r>
              <a:rPr lang="en-US" sz="3700" spc="-5" dirty="0">
                <a:latin typeface="Times New Roman"/>
                <a:cs typeface="Times New Roman"/>
              </a:rPr>
              <a:t>because </a:t>
            </a:r>
            <a:r>
              <a:rPr lang="en-US" sz="3700" spc="10" dirty="0">
                <a:latin typeface="Times New Roman"/>
                <a:cs typeface="Times New Roman"/>
              </a:rPr>
              <a:t>of </a:t>
            </a:r>
            <a:r>
              <a:rPr lang="en-US" sz="3700" dirty="0">
                <a:latin typeface="Times New Roman"/>
                <a:cs typeface="Times New Roman"/>
              </a:rPr>
              <a:t>the </a:t>
            </a:r>
            <a:r>
              <a:rPr lang="en-US" sz="3700" spc="-5" dirty="0">
                <a:latin typeface="Times New Roman"/>
                <a:cs typeface="Times New Roman"/>
              </a:rPr>
              <a:t>operation </a:t>
            </a:r>
            <a:r>
              <a:rPr lang="en-US" sz="3700" spc="10" dirty="0">
                <a:latin typeface="Times New Roman"/>
                <a:cs typeface="Times New Roman"/>
              </a:rPr>
              <a:t>of </a:t>
            </a:r>
            <a:r>
              <a:rPr lang="en-US" sz="3700" dirty="0">
                <a:latin typeface="Times New Roman"/>
                <a:cs typeface="Times New Roman"/>
              </a:rPr>
              <a:t>a </a:t>
            </a:r>
            <a:r>
              <a:rPr lang="en-US" sz="3700" spc="-10" dirty="0">
                <a:latin typeface="Times New Roman"/>
                <a:cs typeface="Times New Roman"/>
              </a:rPr>
              <a:t>large number </a:t>
            </a:r>
            <a:r>
              <a:rPr lang="en-US" sz="3700" spc="10" dirty="0">
                <a:latin typeface="Times New Roman"/>
                <a:cs typeface="Times New Roman"/>
              </a:rPr>
              <a:t>of</a:t>
            </a:r>
            <a:r>
              <a:rPr lang="en-US" sz="3700" spc="150" dirty="0">
                <a:latin typeface="Times New Roman"/>
                <a:cs typeface="Times New Roman"/>
              </a:rPr>
              <a:t> </a:t>
            </a:r>
            <a:r>
              <a:rPr lang="en-US" sz="3700" spc="-5" dirty="0">
                <a:latin typeface="Times New Roman"/>
                <a:cs typeface="Times New Roman"/>
              </a:rPr>
              <a:t>nodes.</a:t>
            </a:r>
            <a:endParaRPr lang="en-US" sz="3700" dirty="0">
              <a:latin typeface="Times New Roman"/>
              <a:cs typeface="Times New Roman"/>
            </a:endParaRPr>
          </a:p>
          <a:p>
            <a:pPr>
              <a:lnSpc>
                <a:spcPct val="100000"/>
              </a:lnSpc>
            </a:pPr>
            <a:endParaRPr lang="en-US" sz="3700" dirty="0">
              <a:latin typeface="Times New Roman"/>
              <a:cs typeface="Times New Roman"/>
            </a:endParaRPr>
          </a:p>
          <a:p>
            <a:endParaRPr lang="en-US" dirty="0"/>
          </a:p>
        </p:txBody>
      </p:sp>
      <p:sp>
        <p:nvSpPr>
          <p:cNvPr id="4" name="Date Placeholder 3"/>
          <p:cNvSpPr>
            <a:spLocks noGrp="1"/>
          </p:cNvSpPr>
          <p:nvPr>
            <p:ph type="dt" sz="half" idx="10"/>
          </p:nvPr>
        </p:nvSpPr>
        <p:spPr/>
        <p:txBody>
          <a:bodyPr/>
          <a:lstStyle/>
          <a:p>
            <a:fld id="{1E7C5D61-BBB2-2D4B-B8E5-8250C2D8916C}"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defRPr/>
            </a:pPr>
            <a:r>
              <a:rPr lang="en-US" sz="2000" b="1" dirty="0">
                <a:latin typeface="Times New Roman" panose="02020603050405020304" pitchFamily="18" charset="0"/>
                <a:cs typeface="Times New Roman" panose="02020603050405020304" pitchFamily="18" charset="0"/>
              </a:rPr>
              <a:t>Advantages of </a:t>
            </a:r>
            <a:r>
              <a:rPr lang="en-US" sz="2000" b="1" spc="-5" dirty="0">
                <a:latin typeface="Times New Roman" panose="02020603050405020304" pitchFamily="18" charset="0"/>
                <a:cs typeface="Times New Roman" panose="02020603050405020304" pitchFamily="18" charset="0"/>
              </a:rPr>
              <a:t>Distributed</a:t>
            </a:r>
            <a:r>
              <a:rPr lang="en-US" sz="2000" b="1" dirty="0">
                <a:latin typeface="Times New Roman" panose="02020603050405020304" pitchFamily="18" charset="0"/>
                <a:cs typeface="Times New Roman" panose="02020603050405020304" pitchFamily="18" charset="0"/>
              </a:rPr>
              <a:t> </a:t>
            </a:r>
            <a:r>
              <a:rPr lang="en-US" sz="2000" b="1" spc="-5" dirty="0">
                <a:latin typeface="Times New Roman" panose="02020603050405020304" pitchFamily="18" charset="0"/>
                <a:cs typeface="Times New Roman" panose="02020603050405020304" pitchFamily="18" charset="0"/>
              </a:rPr>
              <a:t>Ledgers</a:t>
            </a:r>
            <a:br>
              <a:rPr lang="en-US" sz="2000" dirty="0">
                <a:latin typeface="Times New Roman" panose="02020603050405020304" pitchFamily="18" charset="0"/>
                <a:cs typeface="Times New Roman" panose="02020603050405020304" pitchFamily="18" charset="0"/>
              </a:rPr>
            </a:br>
            <a:r>
              <a:rPr kumimoji="0" lang="en-US" sz="20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 (CO1)</a:t>
            </a:r>
            <a:r>
              <a:rPr kumimoji="0" lang="en-US" sz="20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t>
            </a:r>
            <a:endParaRPr kumimoji="0" lang="en-US" sz="20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5886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32500" lnSpcReduction="20000"/>
          </a:bodyPr>
          <a:lstStyle/>
          <a:p>
            <a:pPr marL="243840" lvl="1" indent="-231775">
              <a:lnSpc>
                <a:spcPct val="100000"/>
              </a:lnSpc>
              <a:buAutoNum type="arabicPeriod" startAt="4"/>
              <a:tabLst>
                <a:tab pos="244475" algn="l"/>
              </a:tabLst>
            </a:pPr>
            <a:r>
              <a:rPr lang="en-US" sz="3700" b="1" spc="-5" dirty="0">
                <a:latin typeface="Times New Roman"/>
                <a:cs typeface="Times New Roman"/>
              </a:rPr>
              <a:t>Types </a:t>
            </a:r>
            <a:r>
              <a:rPr lang="en-US" sz="3700" b="1" dirty="0">
                <a:latin typeface="Times New Roman"/>
                <a:cs typeface="Times New Roman"/>
              </a:rPr>
              <a:t>of</a:t>
            </a:r>
            <a:r>
              <a:rPr lang="en-US" sz="3700" b="1" spc="-5" dirty="0">
                <a:latin typeface="Times New Roman"/>
                <a:cs typeface="Times New Roman"/>
              </a:rPr>
              <a:t> </a:t>
            </a:r>
            <a:r>
              <a:rPr lang="en-US" sz="3700" b="1" spc="-10" dirty="0" err="1">
                <a:latin typeface="Times New Roman"/>
                <a:cs typeface="Times New Roman"/>
              </a:rPr>
              <a:t>blockchain</a:t>
            </a:r>
            <a:endParaRPr lang="en-US" sz="3700" dirty="0">
              <a:latin typeface="Times New Roman"/>
              <a:cs typeface="Times New Roman"/>
            </a:endParaRPr>
          </a:p>
          <a:p>
            <a:pPr lvl="1">
              <a:lnSpc>
                <a:spcPct val="100000"/>
              </a:lnSpc>
              <a:spcBef>
                <a:spcPts val="30"/>
              </a:spcBef>
              <a:buFont typeface="Times New Roman"/>
              <a:buAutoNum type="arabicPeriod" startAt="4"/>
            </a:pPr>
            <a:endParaRPr lang="en-US" sz="3700" dirty="0">
              <a:latin typeface="Times New Roman"/>
              <a:cs typeface="Times New Roman"/>
            </a:endParaRPr>
          </a:p>
          <a:p>
            <a:pPr marL="469900" lvl="2" indent="-229235">
              <a:lnSpc>
                <a:spcPct val="100000"/>
              </a:lnSpc>
              <a:spcBef>
                <a:spcPts val="5"/>
              </a:spcBef>
              <a:buAutoNum type="arabicPeriod"/>
              <a:tabLst>
                <a:tab pos="470534" algn="l"/>
              </a:tabLst>
            </a:pPr>
            <a:r>
              <a:rPr lang="en-US" sz="3700" spc="-5" dirty="0">
                <a:latin typeface="Times New Roman"/>
                <a:cs typeface="Times New Roman"/>
              </a:rPr>
              <a:t>Public</a:t>
            </a:r>
            <a:r>
              <a:rPr lang="en-US" sz="3700" dirty="0">
                <a:latin typeface="Times New Roman"/>
                <a:cs typeface="Times New Roman"/>
              </a:rPr>
              <a:t> </a:t>
            </a:r>
            <a:r>
              <a:rPr lang="en-US" sz="3700" spc="-5" dirty="0" err="1">
                <a:latin typeface="Times New Roman"/>
                <a:cs typeface="Times New Roman"/>
              </a:rPr>
              <a:t>Blockchains</a:t>
            </a:r>
            <a:endParaRPr lang="en-US" sz="3700" dirty="0">
              <a:latin typeface="Times New Roman"/>
              <a:cs typeface="Times New Roman"/>
            </a:endParaRPr>
          </a:p>
          <a:p>
            <a:pPr lvl="2">
              <a:lnSpc>
                <a:spcPct val="100000"/>
              </a:lnSpc>
              <a:spcBef>
                <a:spcPts val="30"/>
              </a:spcBef>
              <a:buFont typeface="Times New Roman"/>
              <a:buAutoNum type="arabicPeriod"/>
            </a:pPr>
            <a:endParaRPr lang="en-US" sz="3700" dirty="0">
              <a:latin typeface="Times New Roman"/>
              <a:cs typeface="Times New Roman"/>
            </a:endParaRPr>
          </a:p>
          <a:p>
            <a:pPr marL="469900" lvl="2" indent="-229235">
              <a:lnSpc>
                <a:spcPct val="100000"/>
              </a:lnSpc>
              <a:buAutoNum type="arabicPeriod"/>
              <a:tabLst>
                <a:tab pos="470534" algn="l"/>
              </a:tabLst>
            </a:pPr>
            <a:r>
              <a:rPr lang="en-US" sz="3700" dirty="0">
                <a:latin typeface="Times New Roman"/>
                <a:cs typeface="Times New Roman"/>
              </a:rPr>
              <a:t>Private </a:t>
            </a:r>
            <a:r>
              <a:rPr lang="en-US" sz="3700" spc="-10" dirty="0" err="1">
                <a:latin typeface="Times New Roman"/>
                <a:cs typeface="Times New Roman"/>
              </a:rPr>
              <a:t>Blockchains</a:t>
            </a:r>
            <a:endParaRPr lang="en-US" sz="3700" dirty="0">
              <a:latin typeface="Times New Roman"/>
              <a:cs typeface="Times New Roman"/>
            </a:endParaRPr>
          </a:p>
          <a:p>
            <a:pPr lvl="2">
              <a:lnSpc>
                <a:spcPct val="100000"/>
              </a:lnSpc>
              <a:spcBef>
                <a:spcPts val="30"/>
              </a:spcBef>
              <a:buFont typeface="Times New Roman"/>
              <a:buAutoNum type="arabicPeriod"/>
            </a:pPr>
            <a:endParaRPr lang="en-US" sz="3700" dirty="0">
              <a:latin typeface="Times New Roman"/>
              <a:cs typeface="Times New Roman"/>
            </a:endParaRPr>
          </a:p>
          <a:p>
            <a:pPr marL="469900" lvl="2" indent="-229235">
              <a:lnSpc>
                <a:spcPct val="100000"/>
              </a:lnSpc>
              <a:buAutoNum type="arabicPeriod"/>
              <a:tabLst>
                <a:tab pos="470534" algn="l"/>
              </a:tabLst>
            </a:pPr>
            <a:r>
              <a:rPr lang="en-US" sz="3700" spc="-10" dirty="0">
                <a:latin typeface="Times New Roman"/>
                <a:cs typeface="Times New Roman"/>
              </a:rPr>
              <a:t>Consortiums</a:t>
            </a:r>
            <a:r>
              <a:rPr lang="en-US" sz="3700" spc="-5" dirty="0">
                <a:latin typeface="Times New Roman"/>
                <a:cs typeface="Times New Roman"/>
              </a:rPr>
              <a:t> </a:t>
            </a:r>
            <a:r>
              <a:rPr lang="en-US" sz="3700" spc="-5" dirty="0" err="1">
                <a:latin typeface="Times New Roman"/>
                <a:cs typeface="Times New Roman"/>
              </a:rPr>
              <a:t>Blockchains</a:t>
            </a:r>
            <a:endParaRPr lang="en-US" sz="3700" dirty="0">
              <a:latin typeface="Times New Roman"/>
              <a:cs typeface="Times New Roman"/>
            </a:endParaRPr>
          </a:p>
          <a:p>
            <a:pPr marL="12700" marR="4036060" lvl="2" indent="228600">
              <a:lnSpc>
                <a:spcPct val="190000"/>
              </a:lnSpc>
              <a:spcBef>
                <a:spcPts val="25"/>
              </a:spcBef>
              <a:buAutoNum type="arabicPeriod"/>
              <a:tabLst>
                <a:tab pos="470534" algn="l"/>
              </a:tabLst>
            </a:pPr>
            <a:r>
              <a:rPr lang="en-US" sz="3700" spc="-5" dirty="0">
                <a:latin typeface="Times New Roman"/>
                <a:cs typeface="Times New Roman"/>
              </a:rPr>
              <a:t>Hybrid</a:t>
            </a:r>
            <a:r>
              <a:rPr lang="en-US" sz="3700" spc="-65" dirty="0">
                <a:latin typeface="Times New Roman"/>
                <a:cs typeface="Times New Roman"/>
              </a:rPr>
              <a:t> </a:t>
            </a:r>
            <a:r>
              <a:rPr lang="en-US" sz="3700" spc="-5" dirty="0" err="1">
                <a:latin typeface="Times New Roman"/>
                <a:cs typeface="Times New Roman"/>
              </a:rPr>
              <a:t>Blockchains</a:t>
            </a:r>
            <a:r>
              <a:rPr lang="en-US" sz="3700" spc="-5" dirty="0">
                <a:latin typeface="Times New Roman"/>
                <a:cs typeface="Times New Roman"/>
              </a:rPr>
              <a:t>  Public </a:t>
            </a:r>
            <a:r>
              <a:rPr lang="en-US" sz="3700" spc="-5" dirty="0" err="1">
                <a:latin typeface="Times New Roman"/>
                <a:cs typeface="Times New Roman"/>
              </a:rPr>
              <a:t>Blockchains</a:t>
            </a:r>
            <a:endParaRPr lang="en-US" sz="3700" dirty="0">
              <a:latin typeface="Times New Roman"/>
              <a:cs typeface="Times New Roman"/>
            </a:endParaRPr>
          </a:p>
          <a:p>
            <a:pPr marL="469900" marR="405130" indent="-229235">
              <a:lnSpc>
                <a:spcPct val="143500"/>
              </a:lnSpc>
              <a:spcBef>
                <a:spcPts val="695"/>
              </a:spcBef>
              <a:tabLst>
                <a:tab pos="469900" algn="l"/>
                <a:tab pos="470534" algn="l"/>
              </a:tabLst>
            </a:pPr>
            <a:r>
              <a:rPr lang="en-US" sz="3700" spc="-5" dirty="0">
                <a:latin typeface="Times New Roman"/>
                <a:cs typeface="Times New Roman"/>
              </a:rPr>
              <a:t>Public </a:t>
            </a:r>
            <a:r>
              <a:rPr lang="en-US" sz="3700" spc="-5" dirty="0" err="1">
                <a:latin typeface="Times New Roman"/>
                <a:cs typeface="Times New Roman"/>
              </a:rPr>
              <a:t>blockchains</a:t>
            </a:r>
            <a:r>
              <a:rPr lang="en-US" sz="3700" spc="-5" dirty="0">
                <a:latin typeface="Times New Roman"/>
                <a:cs typeface="Times New Roman"/>
              </a:rPr>
              <a:t> </a:t>
            </a:r>
            <a:r>
              <a:rPr lang="en-US" sz="3700" dirty="0">
                <a:latin typeface="Times New Roman"/>
                <a:cs typeface="Times New Roman"/>
              </a:rPr>
              <a:t>are </a:t>
            </a:r>
            <a:r>
              <a:rPr lang="en-US" sz="3700" spc="-5" dirty="0">
                <a:latin typeface="Times New Roman"/>
                <a:cs typeface="Times New Roman"/>
              </a:rPr>
              <a:t>open, decentralized networks </a:t>
            </a:r>
            <a:r>
              <a:rPr lang="en-US" sz="3700" spc="10" dirty="0">
                <a:latin typeface="Times New Roman"/>
                <a:cs typeface="Times New Roman"/>
              </a:rPr>
              <a:t>of </a:t>
            </a:r>
            <a:r>
              <a:rPr lang="en-US" sz="3700" spc="-5" dirty="0">
                <a:latin typeface="Times New Roman"/>
                <a:cs typeface="Times New Roman"/>
              </a:rPr>
              <a:t>computers accessible </a:t>
            </a:r>
            <a:r>
              <a:rPr lang="en-US" sz="3700" spc="10" dirty="0">
                <a:latin typeface="Times New Roman"/>
                <a:cs typeface="Times New Roman"/>
              </a:rPr>
              <a:t>to  </a:t>
            </a:r>
            <a:r>
              <a:rPr lang="en-US" sz="3700" spc="-10" dirty="0">
                <a:latin typeface="Times New Roman"/>
                <a:cs typeface="Times New Roman"/>
              </a:rPr>
              <a:t>anyone </a:t>
            </a:r>
            <a:r>
              <a:rPr lang="en-US" sz="3700" spc="-5" dirty="0">
                <a:latin typeface="Times New Roman"/>
                <a:cs typeface="Times New Roman"/>
              </a:rPr>
              <a:t>wanting </a:t>
            </a:r>
            <a:r>
              <a:rPr lang="en-US" sz="3700" dirty="0">
                <a:latin typeface="Times New Roman"/>
                <a:cs typeface="Times New Roman"/>
              </a:rPr>
              <a:t>to </a:t>
            </a:r>
            <a:r>
              <a:rPr lang="en-US" sz="3700" spc="-5" dirty="0">
                <a:latin typeface="Times New Roman"/>
                <a:cs typeface="Times New Roman"/>
              </a:rPr>
              <a:t>request </a:t>
            </a:r>
            <a:r>
              <a:rPr lang="en-US" sz="3700" dirty="0">
                <a:latin typeface="Times New Roman"/>
                <a:cs typeface="Times New Roman"/>
              </a:rPr>
              <a:t>or </a:t>
            </a:r>
            <a:r>
              <a:rPr lang="en-US" sz="3700" spc="-5" dirty="0">
                <a:latin typeface="Times New Roman"/>
                <a:cs typeface="Times New Roman"/>
              </a:rPr>
              <a:t>validate </a:t>
            </a:r>
            <a:r>
              <a:rPr lang="en-US" sz="3700" dirty="0">
                <a:latin typeface="Times New Roman"/>
                <a:cs typeface="Times New Roman"/>
              </a:rPr>
              <a:t>a </a:t>
            </a:r>
            <a:r>
              <a:rPr lang="en-US" sz="3700" spc="-5" dirty="0">
                <a:latin typeface="Times New Roman"/>
                <a:cs typeface="Times New Roman"/>
              </a:rPr>
              <a:t>transaction </a:t>
            </a:r>
            <a:r>
              <a:rPr lang="en-US" sz="3700" spc="-10" dirty="0">
                <a:latin typeface="Times New Roman"/>
                <a:cs typeface="Times New Roman"/>
              </a:rPr>
              <a:t>(check for</a:t>
            </a:r>
            <a:r>
              <a:rPr lang="en-US" sz="3700" spc="150" dirty="0">
                <a:latin typeface="Times New Roman"/>
                <a:cs typeface="Times New Roman"/>
              </a:rPr>
              <a:t> </a:t>
            </a:r>
            <a:r>
              <a:rPr lang="en-US" sz="3700" spc="-5" dirty="0">
                <a:latin typeface="Times New Roman"/>
                <a:cs typeface="Times New Roman"/>
              </a:rPr>
              <a:t>accuracy).</a:t>
            </a:r>
            <a:endParaRPr lang="en-US" sz="3700" dirty="0">
              <a:latin typeface="Times New Roman"/>
              <a:cs typeface="Times New Roman"/>
            </a:endParaRPr>
          </a:p>
          <a:p>
            <a:pPr>
              <a:spcBef>
                <a:spcPts val="30"/>
              </a:spcBef>
              <a:buFont typeface="Times New Roman"/>
              <a:buChar char="•"/>
            </a:pPr>
            <a:endParaRPr lang="en-US" sz="3700" dirty="0">
              <a:latin typeface="Times New Roman"/>
              <a:cs typeface="Times New Roman"/>
            </a:endParaRPr>
          </a:p>
          <a:p>
            <a:pPr marL="469900" indent="-229235">
              <a:tabLst>
                <a:tab pos="469900" algn="l"/>
                <a:tab pos="470534" algn="l"/>
              </a:tabLst>
            </a:pPr>
            <a:r>
              <a:rPr lang="en-US" sz="3700" spc="-5" dirty="0">
                <a:latin typeface="Times New Roman"/>
                <a:cs typeface="Times New Roman"/>
              </a:rPr>
              <a:t>Those </a:t>
            </a:r>
            <a:r>
              <a:rPr lang="en-US" sz="3700" spc="-10" dirty="0">
                <a:latin typeface="Times New Roman"/>
                <a:cs typeface="Times New Roman"/>
              </a:rPr>
              <a:t>(miners) </a:t>
            </a:r>
            <a:r>
              <a:rPr lang="en-US" sz="3700" spc="-5" dirty="0">
                <a:latin typeface="Times New Roman"/>
                <a:cs typeface="Times New Roman"/>
              </a:rPr>
              <a:t>who validate transactions </a:t>
            </a:r>
            <a:r>
              <a:rPr lang="en-US" sz="3700" spc="-10" dirty="0">
                <a:latin typeface="Times New Roman"/>
                <a:cs typeface="Times New Roman"/>
              </a:rPr>
              <a:t>receive</a:t>
            </a:r>
            <a:r>
              <a:rPr lang="en-US" sz="3700" spc="85" dirty="0">
                <a:latin typeface="Times New Roman"/>
                <a:cs typeface="Times New Roman"/>
              </a:rPr>
              <a:t> </a:t>
            </a:r>
            <a:r>
              <a:rPr lang="en-US" sz="3700" dirty="0">
                <a:latin typeface="Times New Roman"/>
                <a:cs typeface="Times New Roman"/>
              </a:rPr>
              <a:t>rewards.</a:t>
            </a:r>
          </a:p>
          <a:p>
            <a:pPr>
              <a:buFont typeface="Times New Roman"/>
              <a:buChar char="•"/>
            </a:pPr>
            <a:endParaRPr lang="en-US" sz="3700" dirty="0">
              <a:latin typeface="Times New Roman"/>
              <a:cs typeface="Times New Roman"/>
            </a:endParaRPr>
          </a:p>
          <a:p>
            <a:pPr marL="469900" indent="-229235">
              <a:tabLst>
                <a:tab pos="469900" algn="l"/>
                <a:tab pos="470534" algn="l"/>
              </a:tabLst>
            </a:pPr>
            <a:r>
              <a:rPr lang="en-US" sz="3700" spc="-5" dirty="0">
                <a:latin typeface="Times New Roman"/>
                <a:cs typeface="Times New Roman"/>
              </a:rPr>
              <a:t>Public </a:t>
            </a:r>
            <a:r>
              <a:rPr lang="en-US" sz="3700" spc="-5" dirty="0" err="1">
                <a:latin typeface="Times New Roman"/>
                <a:cs typeface="Times New Roman"/>
              </a:rPr>
              <a:t>blockchains</a:t>
            </a:r>
            <a:r>
              <a:rPr lang="en-US" sz="3700" spc="-5" dirty="0">
                <a:latin typeface="Times New Roman"/>
                <a:cs typeface="Times New Roman"/>
              </a:rPr>
              <a:t> </a:t>
            </a:r>
            <a:r>
              <a:rPr lang="en-US" sz="3700" spc="-10" dirty="0">
                <a:latin typeface="Times New Roman"/>
                <a:cs typeface="Times New Roman"/>
              </a:rPr>
              <a:t>use </a:t>
            </a:r>
            <a:r>
              <a:rPr lang="en-US" sz="3700" dirty="0">
                <a:latin typeface="Times New Roman"/>
                <a:cs typeface="Times New Roman"/>
              </a:rPr>
              <a:t>proof-of-work </a:t>
            </a:r>
            <a:r>
              <a:rPr lang="en-US" sz="3700" spc="10" dirty="0">
                <a:latin typeface="Times New Roman"/>
                <a:cs typeface="Times New Roman"/>
              </a:rPr>
              <a:t>or </a:t>
            </a:r>
            <a:r>
              <a:rPr lang="en-US" sz="3700" spc="-5" dirty="0">
                <a:latin typeface="Times New Roman"/>
                <a:cs typeface="Times New Roman"/>
              </a:rPr>
              <a:t>proof-of-stake</a:t>
            </a:r>
            <a:r>
              <a:rPr lang="en-US" sz="3700" spc="10" dirty="0">
                <a:latin typeface="Times New Roman"/>
                <a:cs typeface="Times New Roman"/>
              </a:rPr>
              <a:t> </a:t>
            </a:r>
            <a:r>
              <a:rPr lang="en-US" sz="3700" spc="-10" dirty="0">
                <a:latin typeface="Times New Roman"/>
                <a:cs typeface="Times New Roman"/>
              </a:rPr>
              <a:t>consensus.</a:t>
            </a:r>
            <a:endParaRPr lang="en-US" sz="3700" dirty="0">
              <a:latin typeface="Times New Roman"/>
              <a:cs typeface="Times New Roman"/>
            </a:endParaRPr>
          </a:p>
          <a:p>
            <a:pPr>
              <a:spcBef>
                <a:spcPts val="30"/>
              </a:spcBef>
              <a:buFont typeface="Times New Roman"/>
              <a:buChar char="•"/>
            </a:pPr>
            <a:endParaRPr lang="en-US" sz="3700" dirty="0">
              <a:latin typeface="Times New Roman"/>
              <a:cs typeface="Times New Roman"/>
            </a:endParaRPr>
          </a:p>
          <a:p>
            <a:pPr marL="469900" indent="-229235">
              <a:spcBef>
                <a:spcPts val="5"/>
              </a:spcBef>
              <a:tabLst>
                <a:tab pos="469900" algn="l"/>
                <a:tab pos="470534" algn="l"/>
              </a:tabLst>
            </a:pPr>
            <a:r>
              <a:rPr lang="en-US" sz="3700" spc="-5" dirty="0">
                <a:latin typeface="Times New Roman"/>
                <a:cs typeface="Times New Roman"/>
              </a:rPr>
              <a:t>permission-less distributed </a:t>
            </a:r>
            <a:r>
              <a:rPr lang="en-US" sz="3700" spc="-10" dirty="0">
                <a:latin typeface="Times New Roman"/>
                <a:cs typeface="Times New Roman"/>
              </a:rPr>
              <a:t>ledger</a:t>
            </a:r>
            <a:r>
              <a:rPr lang="en-US" sz="3700" spc="50" dirty="0">
                <a:latin typeface="Times New Roman"/>
                <a:cs typeface="Times New Roman"/>
              </a:rPr>
              <a:t> </a:t>
            </a:r>
            <a:r>
              <a:rPr lang="en-US" sz="3700" spc="-10" dirty="0">
                <a:latin typeface="Times New Roman"/>
                <a:cs typeface="Times New Roman"/>
              </a:rPr>
              <a:t>system.</a:t>
            </a:r>
            <a:endParaRPr lang="en-US" sz="3700" dirty="0">
              <a:latin typeface="Times New Roman"/>
              <a:cs typeface="Times New Roman"/>
            </a:endParaRPr>
          </a:p>
          <a:p>
            <a:pPr marL="469900" marR="426720" indent="-229235">
              <a:lnSpc>
                <a:spcPct val="145000"/>
              </a:lnSpc>
              <a:spcBef>
                <a:spcPts val="645"/>
              </a:spcBef>
              <a:tabLst>
                <a:tab pos="469900" algn="l"/>
                <a:tab pos="470534" algn="l"/>
              </a:tabLst>
            </a:pPr>
            <a:r>
              <a:rPr lang="en-US" sz="3700" spc="-10" dirty="0">
                <a:latin typeface="Times New Roman"/>
                <a:cs typeface="Times New Roman"/>
              </a:rPr>
              <a:t>Anyone </a:t>
            </a:r>
            <a:r>
              <a:rPr lang="en-US" sz="3700" spc="-5" dirty="0">
                <a:latin typeface="Times New Roman"/>
                <a:cs typeface="Times New Roman"/>
              </a:rPr>
              <a:t>who </a:t>
            </a:r>
            <a:r>
              <a:rPr lang="en-US" sz="3700" spc="-15" dirty="0">
                <a:latin typeface="Times New Roman"/>
                <a:cs typeface="Times New Roman"/>
              </a:rPr>
              <a:t>has </a:t>
            </a:r>
            <a:r>
              <a:rPr lang="en-US" sz="3700" spc="-5" dirty="0">
                <a:latin typeface="Times New Roman"/>
                <a:cs typeface="Times New Roman"/>
              </a:rPr>
              <a:t>access </a:t>
            </a:r>
            <a:r>
              <a:rPr lang="en-US" sz="3700" spc="10" dirty="0">
                <a:latin typeface="Times New Roman"/>
                <a:cs typeface="Times New Roman"/>
              </a:rPr>
              <a:t>to </a:t>
            </a:r>
            <a:r>
              <a:rPr lang="en-US" sz="3700" dirty="0">
                <a:latin typeface="Times New Roman"/>
                <a:cs typeface="Times New Roman"/>
              </a:rPr>
              <a:t>the </a:t>
            </a:r>
            <a:r>
              <a:rPr lang="en-US" sz="3700" spc="-10" dirty="0">
                <a:latin typeface="Times New Roman"/>
                <a:cs typeface="Times New Roman"/>
              </a:rPr>
              <a:t>internet </a:t>
            </a:r>
            <a:r>
              <a:rPr lang="en-US" sz="3700" spc="-5" dirty="0">
                <a:latin typeface="Times New Roman"/>
                <a:cs typeface="Times New Roman"/>
              </a:rPr>
              <a:t>can sign </a:t>
            </a:r>
            <a:r>
              <a:rPr lang="en-US" sz="3700" spc="-15" dirty="0">
                <a:latin typeface="Times New Roman"/>
                <a:cs typeface="Times New Roman"/>
              </a:rPr>
              <a:t>in </a:t>
            </a:r>
            <a:r>
              <a:rPr lang="en-US" sz="3700" spc="10" dirty="0">
                <a:latin typeface="Times New Roman"/>
                <a:cs typeface="Times New Roman"/>
              </a:rPr>
              <a:t>on </a:t>
            </a:r>
            <a:r>
              <a:rPr lang="en-US" sz="3700" dirty="0">
                <a:latin typeface="Times New Roman"/>
                <a:cs typeface="Times New Roman"/>
              </a:rPr>
              <a:t>a </a:t>
            </a:r>
            <a:r>
              <a:rPr lang="en-US" sz="3700" spc="-5" dirty="0" err="1">
                <a:latin typeface="Times New Roman"/>
                <a:cs typeface="Times New Roman"/>
              </a:rPr>
              <a:t>blockchain</a:t>
            </a:r>
            <a:r>
              <a:rPr lang="en-US" sz="3700" spc="-5" dirty="0">
                <a:latin typeface="Times New Roman"/>
                <a:cs typeface="Times New Roman"/>
              </a:rPr>
              <a:t> platform </a:t>
            </a:r>
            <a:r>
              <a:rPr lang="en-US" sz="3700" spc="10" dirty="0">
                <a:latin typeface="Times New Roman"/>
                <a:cs typeface="Times New Roman"/>
              </a:rPr>
              <a:t>to  </a:t>
            </a:r>
            <a:r>
              <a:rPr lang="en-US" sz="3700" spc="-10" dirty="0">
                <a:latin typeface="Times New Roman"/>
                <a:cs typeface="Times New Roman"/>
              </a:rPr>
              <a:t>become </a:t>
            </a:r>
            <a:r>
              <a:rPr lang="en-US" sz="3700" spc="5" dirty="0">
                <a:latin typeface="Times New Roman"/>
                <a:cs typeface="Times New Roman"/>
              </a:rPr>
              <a:t>an </a:t>
            </a:r>
            <a:r>
              <a:rPr lang="en-US" sz="3700" spc="-5" dirty="0">
                <a:latin typeface="Times New Roman"/>
                <a:cs typeface="Times New Roman"/>
              </a:rPr>
              <a:t>authorized node </a:t>
            </a:r>
            <a:r>
              <a:rPr lang="en-US" sz="3700" spc="-10" dirty="0">
                <a:latin typeface="Times New Roman"/>
                <a:cs typeface="Times New Roman"/>
              </a:rPr>
              <a:t>and </a:t>
            </a:r>
            <a:r>
              <a:rPr lang="en-US" sz="3700" dirty="0">
                <a:latin typeface="Times New Roman"/>
                <a:cs typeface="Times New Roman"/>
              </a:rPr>
              <a:t>be a part </a:t>
            </a:r>
            <a:r>
              <a:rPr lang="en-US" sz="3700" spc="10" dirty="0">
                <a:latin typeface="Times New Roman"/>
                <a:cs typeface="Times New Roman"/>
              </a:rPr>
              <a:t>of </a:t>
            </a:r>
            <a:r>
              <a:rPr lang="en-US" sz="3700" dirty="0">
                <a:latin typeface="Times New Roman"/>
                <a:cs typeface="Times New Roman"/>
              </a:rPr>
              <a:t>the </a:t>
            </a:r>
            <a:r>
              <a:rPr lang="en-US" sz="3700" spc="-5" dirty="0" err="1">
                <a:latin typeface="Times New Roman"/>
                <a:cs typeface="Times New Roman"/>
              </a:rPr>
              <a:t>blockchain</a:t>
            </a:r>
            <a:r>
              <a:rPr lang="en-US" sz="3700" spc="25" dirty="0">
                <a:latin typeface="Times New Roman"/>
                <a:cs typeface="Times New Roman"/>
              </a:rPr>
              <a:t> </a:t>
            </a:r>
            <a:r>
              <a:rPr lang="en-US" sz="3700" spc="-5" dirty="0">
                <a:latin typeface="Times New Roman"/>
                <a:cs typeface="Times New Roman"/>
              </a:rPr>
              <a:t>network.</a:t>
            </a:r>
            <a:endParaRPr lang="en-US" sz="3700" dirty="0">
              <a:latin typeface="Times New Roman"/>
              <a:cs typeface="Times New Roman"/>
            </a:endParaRPr>
          </a:p>
          <a:p>
            <a:pPr>
              <a:spcBef>
                <a:spcPts val="30"/>
              </a:spcBef>
              <a:buFont typeface="Times New Roman"/>
              <a:buChar char="•"/>
            </a:pPr>
            <a:endParaRPr lang="en-US" sz="3700" dirty="0">
              <a:latin typeface="Times New Roman"/>
              <a:cs typeface="Times New Roman"/>
            </a:endParaRPr>
          </a:p>
          <a:p>
            <a:pPr marL="469900" indent="-229235">
              <a:tabLst>
                <a:tab pos="469900" algn="l"/>
                <a:tab pos="470534" algn="l"/>
              </a:tabLst>
            </a:pPr>
            <a:r>
              <a:rPr lang="en-US" sz="3700" spc="-5" dirty="0">
                <a:latin typeface="Times New Roman"/>
                <a:cs typeface="Times New Roman"/>
              </a:rPr>
              <a:t>Example </a:t>
            </a:r>
            <a:r>
              <a:rPr lang="en-US" sz="3700" dirty="0">
                <a:latin typeface="Times New Roman"/>
                <a:cs typeface="Times New Roman"/>
              </a:rPr>
              <a:t>: </a:t>
            </a:r>
            <a:r>
              <a:rPr lang="en-US" sz="3700" spc="-5" dirty="0">
                <a:latin typeface="Times New Roman"/>
                <a:cs typeface="Times New Roman"/>
              </a:rPr>
              <a:t>Bitcoin </a:t>
            </a:r>
            <a:r>
              <a:rPr lang="en-US" sz="3700" spc="-10" dirty="0">
                <a:latin typeface="Times New Roman"/>
                <a:cs typeface="Times New Roman"/>
              </a:rPr>
              <a:t>and </a:t>
            </a:r>
            <a:r>
              <a:rPr lang="en-US" sz="3700" dirty="0" err="1">
                <a:latin typeface="Times New Roman"/>
                <a:cs typeface="Times New Roman"/>
              </a:rPr>
              <a:t>Ethereum</a:t>
            </a:r>
            <a:r>
              <a:rPr lang="en-US" sz="3700" dirty="0">
                <a:latin typeface="Times New Roman"/>
                <a:cs typeface="Times New Roman"/>
              </a:rPr>
              <a:t> (ETH)</a:t>
            </a:r>
            <a:r>
              <a:rPr lang="en-US" sz="3700" spc="5" dirty="0">
                <a:latin typeface="Times New Roman"/>
                <a:cs typeface="Times New Roman"/>
              </a:rPr>
              <a:t> </a:t>
            </a:r>
            <a:r>
              <a:rPr lang="en-US" sz="3700" spc="-10" dirty="0" err="1">
                <a:latin typeface="Times New Roman"/>
                <a:cs typeface="Times New Roman"/>
              </a:rPr>
              <a:t>blockchains</a:t>
            </a:r>
            <a:r>
              <a:rPr lang="en-US" sz="3700" spc="-10" dirty="0">
                <a:latin typeface="Times New Roman"/>
                <a:cs typeface="Times New Roman"/>
              </a:rPr>
              <a:t>.</a:t>
            </a:r>
            <a:endParaRPr lang="en-US" sz="3700" dirty="0">
              <a:latin typeface="Times New Roman"/>
              <a:cs typeface="Times New Roman"/>
            </a:endParaRPr>
          </a:p>
          <a:p>
            <a:endParaRPr lang="en-US" dirty="0"/>
          </a:p>
        </p:txBody>
      </p:sp>
      <p:sp>
        <p:nvSpPr>
          <p:cNvPr id="4" name="Date Placeholder 3"/>
          <p:cNvSpPr>
            <a:spLocks noGrp="1"/>
          </p:cNvSpPr>
          <p:nvPr>
            <p:ph type="dt" sz="half" idx="10"/>
          </p:nvPr>
        </p:nvSpPr>
        <p:spPr/>
        <p:txBody>
          <a:bodyPr/>
          <a:lstStyle/>
          <a:p>
            <a:fld id="{FC7DBBC7-5624-AA45-A047-B96C8176D3E8}"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uLnTx/>
                <a:uFillTx/>
              </a:rPr>
              <a:t>Types of the Block</a:t>
            </a:r>
            <a:r>
              <a:rPr kumimoji="0" lang="en-US" sz="2400" b="1" i="0" u="none" strike="noStrike" kern="1200" cap="none" spc="0" normalizeH="0" noProof="0" dirty="0">
                <a:ln>
                  <a:noFill/>
                </a:ln>
                <a:solidFill>
                  <a:schemeClr val="dk1"/>
                </a:solidFill>
                <a:effectLst/>
                <a:uLnTx/>
                <a:uFillTx/>
              </a:rPr>
              <a:t> Chain</a:t>
            </a:r>
            <a:endParaRPr kumimoji="0" lang="en-US" sz="24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997839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91A0B0C-D9EB-A84D-A520-41E0D8F3AD66}"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
        <p:nvSpPr>
          <p:cNvPr id="9" name="object 4"/>
          <p:cNvSpPr>
            <a:spLocks noGrp="1"/>
          </p:cNvSpPr>
          <p:nvPr>
            <p:ph idx="1"/>
          </p:nvPr>
        </p:nvSpPr>
        <p:spPr>
          <a:xfrm>
            <a:off x="1371600" y="1600201"/>
            <a:ext cx="6858000" cy="2133600"/>
          </a:xfrm>
          <a:prstGeom prst="rect">
            <a:avLst/>
          </a:prstGeom>
          <a:blipFill>
            <a:blip r:embed="rId2" cstate="print"/>
            <a:stretch>
              <a:fillRect/>
            </a:stretch>
          </a:blipFill>
        </p:spPr>
        <p:txBody>
          <a:bodyPr wrap="square" lIns="0" tIns="0" rIns="0" bIns="0" rtlCol="0"/>
          <a:lstStyle/>
          <a:p>
            <a:pPr marL="0" indent="0">
              <a:buNone/>
            </a:pPr>
            <a:endParaRPr lang="en-US" dirty="0"/>
          </a:p>
        </p:txBody>
      </p:sp>
      <p:sp>
        <p:nvSpPr>
          <p:cNvPr id="2" name="Rectangle 1"/>
          <p:cNvSpPr/>
          <p:nvPr/>
        </p:nvSpPr>
        <p:spPr>
          <a:xfrm>
            <a:off x="1295400" y="3962400"/>
            <a:ext cx="6019800" cy="905376"/>
          </a:xfrm>
          <a:prstGeom prst="rect">
            <a:avLst/>
          </a:prstGeom>
        </p:spPr>
        <p:txBody>
          <a:bodyPr wrap="square">
            <a:spAutoFit/>
          </a:bodyPr>
          <a:lstStyle/>
          <a:p>
            <a:pPr marL="12700">
              <a:lnSpc>
                <a:spcPct val="100000"/>
              </a:lnSpc>
            </a:pPr>
            <a:r>
              <a:rPr lang="en-US" spc="-5" dirty="0">
                <a:latin typeface="Times New Roman"/>
                <a:cs typeface="Times New Roman"/>
              </a:rPr>
              <a:t>A public </a:t>
            </a:r>
            <a:r>
              <a:rPr lang="en-US" spc="-10" dirty="0" err="1">
                <a:latin typeface="Times New Roman"/>
                <a:cs typeface="Times New Roman"/>
              </a:rPr>
              <a:t>blockchain</a:t>
            </a:r>
            <a:r>
              <a:rPr lang="en-US" spc="-10" dirty="0">
                <a:latin typeface="Times New Roman"/>
                <a:cs typeface="Times New Roman"/>
              </a:rPr>
              <a:t> </a:t>
            </a:r>
            <a:r>
              <a:rPr lang="en-US" spc="-5" dirty="0">
                <a:latin typeface="Times New Roman"/>
                <a:cs typeface="Times New Roman"/>
              </a:rPr>
              <a:t>has some characteristic</a:t>
            </a:r>
            <a:r>
              <a:rPr lang="en-US" spc="114" dirty="0">
                <a:latin typeface="Times New Roman"/>
                <a:cs typeface="Times New Roman"/>
              </a:rPr>
              <a:t> </a:t>
            </a:r>
            <a:r>
              <a:rPr lang="en-US" spc="-5" dirty="0">
                <a:latin typeface="Times New Roman"/>
                <a:cs typeface="Times New Roman"/>
              </a:rPr>
              <a:t>features:</a:t>
            </a:r>
            <a:endParaRPr lang="en-US" dirty="0">
              <a:latin typeface="Times New Roman"/>
              <a:cs typeface="Times New Roman"/>
            </a:endParaRPr>
          </a:p>
          <a:p>
            <a:pPr>
              <a:lnSpc>
                <a:spcPct val="100000"/>
              </a:lnSpc>
              <a:spcBef>
                <a:spcPts val="55"/>
              </a:spcBef>
            </a:pPr>
            <a:endParaRPr lang="en-US" sz="1600" dirty="0">
              <a:latin typeface="Times New Roman"/>
              <a:cs typeface="Times New Roman"/>
            </a:endParaRPr>
          </a:p>
          <a:p>
            <a:pPr marL="469900" indent="-171450">
              <a:lnSpc>
                <a:spcPct val="100000"/>
              </a:lnSpc>
              <a:buFont typeface="Arial"/>
              <a:buChar char="•"/>
              <a:tabLst>
                <a:tab pos="470534" algn="l"/>
              </a:tabLst>
            </a:pPr>
            <a:r>
              <a:rPr lang="en-US" spc="-5" dirty="0">
                <a:latin typeface="Times New Roman"/>
                <a:cs typeface="Times New Roman"/>
              </a:rPr>
              <a:t>Write-only, </a:t>
            </a:r>
            <a:r>
              <a:rPr lang="en-US" spc="-10" dirty="0">
                <a:latin typeface="Times New Roman"/>
                <a:cs typeface="Times New Roman"/>
              </a:rPr>
              <a:t>immutable, </a:t>
            </a:r>
            <a:r>
              <a:rPr lang="en-US" spc="-5" dirty="0">
                <a:latin typeface="Times New Roman"/>
                <a:cs typeface="Times New Roman"/>
              </a:rPr>
              <a:t>transparent </a:t>
            </a:r>
            <a:r>
              <a:rPr lang="en-US" spc="5" dirty="0">
                <a:latin typeface="Times New Roman"/>
                <a:cs typeface="Times New Roman"/>
              </a:rPr>
              <a:t>data</a:t>
            </a:r>
            <a:r>
              <a:rPr lang="en-US" spc="90" dirty="0">
                <a:latin typeface="Times New Roman"/>
                <a:cs typeface="Times New Roman"/>
              </a:rPr>
              <a:t> </a:t>
            </a:r>
            <a:r>
              <a:rPr lang="en-US" spc="-5" dirty="0">
                <a:latin typeface="Times New Roman"/>
                <a:cs typeface="Times New Roman"/>
              </a:rPr>
              <a:t>storage.</a:t>
            </a:r>
            <a:endParaRPr lang="en-US" dirty="0">
              <a:latin typeface="Times New Roman"/>
              <a:cs typeface="Times New Roman"/>
            </a:endParaRPr>
          </a:p>
        </p:txBody>
      </p:sp>
    </p:spTree>
    <p:extLst>
      <p:ext uri="{BB962C8B-B14F-4D97-AF65-F5344CB8AC3E}">
        <p14:creationId xmlns:p14="http://schemas.microsoft.com/office/powerpoint/2010/main" val="2304951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40000" lnSpcReduction="20000"/>
          </a:bodyPr>
          <a:lstStyle/>
          <a:p>
            <a:pPr marL="469900" indent="-171450">
              <a:spcBef>
                <a:spcPts val="100"/>
              </a:spcBef>
              <a:buFont typeface="Arial"/>
              <a:buChar char="•"/>
              <a:tabLst>
                <a:tab pos="470534" algn="l"/>
              </a:tabLst>
            </a:pPr>
            <a:r>
              <a:rPr lang="en-US" dirty="0">
                <a:latin typeface="Times New Roman"/>
                <a:cs typeface="Times New Roman"/>
              </a:rPr>
              <a:t>It </a:t>
            </a:r>
            <a:r>
              <a:rPr lang="en-US" spc="-10" dirty="0">
                <a:latin typeface="Times New Roman"/>
                <a:cs typeface="Times New Roman"/>
              </a:rPr>
              <a:t>brings </a:t>
            </a:r>
            <a:r>
              <a:rPr lang="en-US" spc="-5" dirty="0">
                <a:latin typeface="Times New Roman"/>
                <a:cs typeface="Times New Roman"/>
              </a:rPr>
              <a:t>trust </a:t>
            </a:r>
            <a:r>
              <a:rPr lang="en-US" spc="-15" dirty="0">
                <a:latin typeface="Times New Roman"/>
                <a:cs typeface="Times New Roman"/>
              </a:rPr>
              <a:t>among </a:t>
            </a:r>
            <a:r>
              <a:rPr lang="en-US" dirty="0">
                <a:latin typeface="Times New Roman"/>
                <a:cs typeface="Times New Roman"/>
              </a:rPr>
              <a:t>the </a:t>
            </a:r>
            <a:r>
              <a:rPr lang="en-US" spc="-10" dirty="0">
                <a:latin typeface="Times New Roman"/>
                <a:cs typeface="Times New Roman"/>
              </a:rPr>
              <a:t>whole </a:t>
            </a:r>
            <a:r>
              <a:rPr lang="en-US" dirty="0">
                <a:latin typeface="Times New Roman"/>
                <a:cs typeface="Times New Roman"/>
              </a:rPr>
              <a:t>community </a:t>
            </a:r>
            <a:r>
              <a:rPr lang="en-US" spc="20" dirty="0">
                <a:latin typeface="Times New Roman"/>
                <a:cs typeface="Times New Roman"/>
              </a:rPr>
              <a:t>of</a:t>
            </a:r>
            <a:r>
              <a:rPr lang="en-US" spc="30" dirty="0">
                <a:latin typeface="Times New Roman"/>
                <a:cs typeface="Times New Roman"/>
              </a:rPr>
              <a:t> </a:t>
            </a:r>
            <a:r>
              <a:rPr lang="en-US" spc="-5" dirty="0">
                <a:latin typeface="Times New Roman"/>
                <a:cs typeface="Times New Roman"/>
              </a:rPr>
              <a:t>users</a:t>
            </a:r>
            <a:endParaRPr lang="en-US" dirty="0">
              <a:latin typeface="Times New Roman"/>
              <a:cs typeface="Times New Roman"/>
            </a:endParaRPr>
          </a:p>
          <a:p>
            <a:pPr>
              <a:spcBef>
                <a:spcPts val="30"/>
              </a:spcBef>
              <a:buFont typeface="Arial"/>
              <a:buChar char="•"/>
            </a:pPr>
            <a:endParaRPr lang="en-US" sz="2800" dirty="0">
              <a:latin typeface="Times New Roman"/>
              <a:cs typeface="Times New Roman"/>
            </a:endParaRPr>
          </a:p>
          <a:p>
            <a:pPr marL="469900" indent="-171450">
              <a:buFont typeface="Arial"/>
              <a:buChar char="•"/>
              <a:tabLst>
                <a:tab pos="470534" algn="l"/>
              </a:tabLst>
            </a:pPr>
            <a:r>
              <a:rPr lang="en-US" spc="-5" dirty="0">
                <a:latin typeface="Times New Roman"/>
                <a:cs typeface="Times New Roman"/>
              </a:rPr>
              <a:t>Decentralized, </a:t>
            </a:r>
            <a:r>
              <a:rPr lang="en-US" spc="-15" dirty="0">
                <a:latin typeface="Times New Roman"/>
                <a:cs typeface="Times New Roman"/>
              </a:rPr>
              <a:t>no </a:t>
            </a:r>
            <a:r>
              <a:rPr lang="en-US" spc="-10" dirty="0">
                <a:latin typeface="Times New Roman"/>
                <a:cs typeface="Times New Roman"/>
              </a:rPr>
              <a:t>need for</a:t>
            </a:r>
            <a:r>
              <a:rPr lang="en-US" spc="125" dirty="0">
                <a:latin typeface="Times New Roman"/>
                <a:cs typeface="Times New Roman"/>
              </a:rPr>
              <a:t> </a:t>
            </a:r>
            <a:r>
              <a:rPr lang="en-US" spc="-10" dirty="0">
                <a:latin typeface="Times New Roman"/>
                <a:cs typeface="Times New Roman"/>
              </a:rPr>
              <a:t>intermediaries.</a:t>
            </a:r>
            <a:endParaRPr lang="en-US" dirty="0">
              <a:latin typeface="Times New Roman"/>
              <a:cs typeface="Times New Roman"/>
            </a:endParaRPr>
          </a:p>
          <a:p>
            <a:pPr>
              <a:buFont typeface="Arial"/>
              <a:buChar char="•"/>
            </a:pPr>
            <a:endParaRPr lang="en-US" dirty="0">
              <a:latin typeface="Times New Roman"/>
              <a:cs typeface="Times New Roman"/>
            </a:endParaRPr>
          </a:p>
          <a:p>
            <a:pPr marL="469900" indent="-171450">
              <a:buFont typeface="Arial"/>
              <a:buChar char="•"/>
              <a:tabLst>
                <a:tab pos="470534" algn="l"/>
              </a:tabLst>
            </a:pPr>
            <a:r>
              <a:rPr lang="en-US" spc="-5" dirty="0">
                <a:latin typeface="Times New Roman"/>
                <a:cs typeface="Times New Roman"/>
              </a:rPr>
              <a:t>Consistent </a:t>
            </a:r>
            <a:r>
              <a:rPr lang="en-US" dirty="0">
                <a:latin typeface="Times New Roman"/>
                <a:cs typeface="Times New Roman"/>
              </a:rPr>
              <a:t>state </a:t>
            </a:r>
            <a:r>
              <a:rPr lang="en-US" spc="-5" dirty="0">
                <a:latin typeface="Times New Roman"/>
                <a:cs typeface="Times New Roman"/>
              </a:rPr>
              <a:t>across </a:t>
            </a:r>
            <a:r>
              <a:rPr lang="en-US" spc="-10" dirty="0">
                <a:latin typeface="Times New Roman"/>
                <a:cs typeface="Times New Roman"/>
              </a:rPr>
              <a:t>all</a:t>
            </a:r>
            <a:r>
              <a:rPr lang="en-US" spc="30" dirty="0">
                <a:latin typeface="Times New Roman"/>
                <a:cs typeface="Times New Roman"/>
              </a:rPr>
              <a:t> </a:t>
            </a:r>
            <a:r>
              <a:rPr lang="en-US" spc="-5" dirty="0">
                <a:latin typeface="Times New Roman"/>
                <a:cs typeface="Times New Roman"/>
              </a:rPr>
              <a:t>participants.</a:t>
            </a:r>
            <a:endParaRPr lang="en-US" dirty="0">
              <a:latin typeface="Times New Roman"/>
              <a:cs typeface="Times New Roman"/>
            </a:endParaRPr>
          </a:p>
          <a:p>
            <a:pPr>
              <a:spcBef>
                <a:spcPts val="55"/>
              </a:spcBef>
              <a:buFont typeface="Arial"/>
              <a:buChar char="•"/>
            </a:pPr>
            <a:endParaRPr lang="en-US" sz="2800" dirty="0">
              <a:latin typeface="Times New Roman"/>
              <a:cs typeface="Times New Roman"/>
            </a:endParaRPr>
          </a:p>
          <a:p>
            <a:pPr marL="469900" indent="-171450">
              <a:buFont typeface="Arial"/>
              <a:buChar char="•"/>
              <a:tabLst>
                <a:tab pos="470534" algn="l"/>
              </a:tabLst>
            </a:pPr>
            <a:r>
              <a:rPr lang="en-US" spc="-10" dirty="0">
                <a:latin typeface="Times New Roman"/>
                <a:cs typeface="Times New Roman"/>
              </a:rPr>
              <a:t>Resistant </a:t>
            </a:r>
            <a:r>
              <a:rPr lang="en-US" spc="-5" dirty="0">
                <a:latin typeface="Times New Roman"/>
                <a:cs typeface="Times New Roman"/>
              </a:rPr>
              <a:t>against </a:t>
            </a:r>
            <a:r>
              <a:rPr lang="en-US" spc="-10" dirty="0">
                <a:latin typeface="Times New Roman"/>
                <a:cs typeface="Times New Roman"/>
              </a:rPr>
              <a:t>malicious</a:t>
            </a:r>
            <a:r>
              <a:rPr lang="en-US" spc="80" dirty="0">
                <a:latin typeface="Times New Roman"/>
                <a:cs typeface="Times New Roman"/>
              </a:rPr>
              <a:t> </a:t>
            </a:r>
            <a:r>
              <a:rPr lang="en-US" dirty="0">
                <a:latin typeface="Times New Roman"/>
                <a:cs typeface="Times New Roman"/>
              </a:rPr>
              <a:t>participants.</a:t>
            </a:r>
          </a:p>
          <a:p>
            <a:pPr>
              <a:spcBef>
                <a:spcPts val="30"/>
              </a:spcBef>
              <a:buFont typeface="Arial"/>
              <a:buChar char="•"/>
            </a:pPr>
            <a:endParaRPr lang="en-US" sz="2800" dirty="0">
              <a:latin typeface="Times New Roman"/>
              <a:cs typeface="Times New Roman"/>
            </a:endParaRPr>
          </a:p>
          <a:p>
            <a:pPr marL="469900" indent="-171450">
              <a:buFont typeface="Arial"/>
              <a:buChar char="•"/>
              <a:tabLst>
                <a:tab pos="470534" algn="l"/>
              </a:tabLst>
            </a:pPr>
            <a:r>
              <a:rPr lang="en-US" spc="-10" dirty="0">
                <a:latin typeface="Times New Roman"/>
                <a:cs typeface="Times New Roman"/>
              </a:rPr>
              <a:t>Anyone </a:t>
            </a:r>
            <a:r>
              <a:rPr lang="en-US" dirty="0">
                <a:latin typeface="Times New Roman"/>
                <a:cs typeface="Times New Roman"/>
              </a:rPr>
              <a:t>can </a:t>
            </a:r>
            <a:r>
              <a:rPr lang="en-US" spc="-10" dirty="0">
                <a:latin typeface="Times New Roman"/>
                <a:cs typeface="Times New Roman"/>
              </a:rPr>
              <a:t>join </a:t>
            </a:r>
            <a:r>
              <a:rPr lang="en-US" dirty="0">
                <a:latin typeface="Times New Roman"/>
                <a:cs typeface="Times New Roman"/>
              </a:rPr>
              <a:t>the </a:t>
            </a:r>
            <a:r>
              <a:rPr lang="en-US" spc="-5" dirty="0">
                <a:latin typeface="Times New Roman"/>
                <a:cs typeface="Times New Roman"/>
              </a:rPr>
              <a:t>public</a:t>
            </a:r>
            <a:r>
              <a:rPr lang="en-US" spc="50" dirty="0">
                <a:latin typeface="Times New Roman"/>
                <a:cs typeface="Times New Roman"/>
              </a:rPr>
              <a:t> </a:t>
            </a:r>
            <a:r>
              <a:rPr lang="en-US" spc="-5" dirty="0" err="1">
                <a:latin typeface="Times New Roman"/>
                <a:cs typeface="Times New Roman"/>
              </a:rPr>
              <a:t>blockchain</a:t>
            </a:r>
            <a:r>
              <a:rPr lang="en-US" spc="-5" dirty="0">
                <a:latin typeface="Times New Roman"/>
                <a:cs typeface="Times New Roman"/>
              </a:rPr>
              <a:t>.</a:t>
            </a:r>
            <a:endParaRPr lang="en-US" dirty="0">
              <a:latin typeface="Times New Roman"/>
              <a:cs typeface="Times New Roman"/>
            </a:endParaRPr>
          </a:p>
          <a:p>
            <a:pPr>
              <a:buFont typeface="Arial"/>
              <a:buChar char="•"/>
            </a:pPr>
            <a:endParaRPr lang="en-US" dirty="0">
              <a:latin typeface="Times New Roman"/>
              <a:cs typeface="Times New Roman"/>
            </a:endParaRPr>
          </a:p>
          <a:p>
            <a:pPr marL="12700">
              <a:lnSpc>
                <a:spcPct val="100000"/>
              </a:lnSpc>
            </a:pPr>
            <a:r>
              <a:rPr lang="en-US" b="1" spc="-5" dirty="0">
                <a:latin typeface="Times New Roman"/>
                <a:cs typeface="Times New Roman"/>
              </a:rPr>
              <a:t>Disadvantages</a:t>
            </a:r>
            <a:endParaRPr lang="en-US" dirty="0">
              <a:latin typeface="Times New Roman"/>
              <a:cs typeface="Times New Roman"/>
            </a:endParaRPr>
          </a:p>
          <a:p>
            <a:pPr>
              <a:lnSpc>
                <a:spcPct val="100000"/>
              </a:lnSpc>
              <a:spcBef>
                <a:spcPts val="30"/>
              </a:spcBef>
            </a:pPr>
            <a:endParaRPr lang="en-US" sz="2800" dirty="0">
              <a:latin typeface="Times New Roman"/>
              <a:cs typeface="Times New Roman"/>
            </a:endParaRPr>
          </a:p>
          <a:p>
            <a:pPr marL="469900" indent="-171450">
              <a:buFont typeface="Arial"/>
              <a:buChar char="•"/>
              <a:tabLst>
                <a:tab pos="470534" algn="l"/>
              </a:tabLst>
            </a:pPr>
            <a:r>
              <a:rPr lang="en-US" spc="-5" dirty="0">
                <a:latin typeface="Times New Roman"/>
                <a:cs typeface="Times New Roman"/>
              </a:rPr>
              <a:t>They </a:t>
            </a:r>
            <a:r>
              <a:rPr lang="en-US" spc="-10" dirty="0">
                <a:latin typeface="Times New Roman"/>
                <a:cs typeface="Times New Roman"/>
              </a:rPr>
              <a:t>suffer </a:t>
            </a:r>
            <a:r>
              <a:rPr lang="en-US" spc="-5" dirty="0">
                <a:latin typeface="Times New Roman"/>
                <a:cs typeface="Times New Roman"/>
              </a:rPr>
              <a:t>from </a:t>
            </a:r>
            <a:r>
              <a:rPr lang="en-US" dirty="0">
                <a:latin typeface="Times New Roman"/>
                <a:cs typeface="Times New Roman"/>
              </a:rPr>
              <a:t>a </a:t>
            </a:r>
            <a:r>
              <a:rPr lang="en-US" spc="-10" dirty="0">
                <a:latin typeface="Times New Roman"/>
                <a:cs typeface="Times New Roman"/>
              </a:rPr>
              <a:t>lack </a:t>
            </a:r>
            <a:r>
              <a:rPr lang="en-US" spc="10" dirty="0">
                <a:latin typeface="Times New Roman"/>
                <a:cs typeface="Times New Roman"/>
              </a:rPr>
              <a:t>of </a:t>
            </a:r>
            <a:r>
              <a:rPr lang="en-US" spc="-5" dirty="0">
                <a:latin typeface="Times New Roman"/>
                <a:cs typeface="Times New Roman"/>
              </a:rPr>
              <a:t>transaction</a:t>
            </a:r>
            <a:r>
              <a:rPr lang="en-US" dirty="0">
                <a:latin typeface="Times New Roman"/>
                <a:cs typeface="Times New Roman"/>
              </a:rPr>
              <a:t> </a:t>
            </a:r>
            <a:r>
              <a:rPr lang="en-US" spc="-5" dirty="0">
                <a:latin typeface="Times New Roman"/>
                <a:cs typeface="Times New Roman"/>
              </a:rPr>
              <a:t>speed.</a:t>
            </a:r>
            <a:endParaRPr lang="en-US" dirty="0">
              <a:latin typeface="Times New Roman"/>
              <a:cs typeface="Times New Roman"/>
            </a:endParaRPr>
          </a:p>
          <a:p>
            <a:pPr>
              <a:lnSpc>
                <a:spcPct val="100000"/>
              </a:lnSpc>
            </a:pPr>
            <a:endParaRPr lang="en-US" dirty="0">
              <a:latin typeface="Times New Roman"/>
              <a:cs typeface="Times New Roman"/>
            </a:endParaRPr>
          </a:p>
          <a:p>
            <a:pPr marL="12700">
              <a:lnSpc>
                <a:spcPct val="100000"/>
              </a:lnSpc>
            </a:pPr>
            <a:r>
              <a:rPr lang="en-US" b="1" spc="-5" dirty="0">
                <a:latin typeface="Times New Roman"/>
                <a:cs typeface="Times New Roman"/>
              </a:rPr>
              <a:t>Private</a:t>
            </a:r>
            <a:r>
              <a:rPr lang="en-US" b="1" dirty="0">
                <a:latin typeface="Times New Roman"/>
                <a:cs typeface="Times New Roman"/>
              </a:rPr>
              <a:t> </a:t>
            </a:r>
            <a:r>
              <a:rPr lang="en-US" b="1" spc="-5" dirty="0" err="1">
                <a:latin typeface="Times New Roman"/>
                <a:cs typeface="Times New Roman"/>
              </a:rPr>
              <a:t>Blockchains</a:t>
            </a:r>
            <a:endParaRPr lang="en-US" dirty="0">
              <a:latin typeface="Times New Roman"/>
              <a:cs typeface="Times New Roman"/>
            </a:endParaRPr>
          </a:p>
          <a:p>
            <a:pPr marL="469900" marR="5080" indent="-229235">
              <a:lnSpc>
                <a:spcPct val="145000"/>
              </a:lnSpc>
              <a:spcBef>
                <a:spcPts val="625"/>
              </a:spcBef>
              <a:tabLst>
                <a:tab pos="469900" algn="l"/>
                <a:tab pos="470534" algn="l"/>
              </a:tabLst>
            </a:pPr>
            <a:r>
              <a:rPr lang="en-US" spc="-5" dirty="0">
                <a:latin typeface="Times New Roman"/>
                <a:cs typeface="Times New Roman"/>
              </a:rPr>
              <a:t>A </a:t>
            </a:r>
            <a:r>
              <a:rPr lang="en-US" dirty="0">
                <a:latin typeface="Times New Roman"/>
                <a:cs typeface="Times New Roman"/>
              </a:rPr>
              <a:t>Private </a:t>
            </a:r>
            <a:r>
              <a:rPr lang="en-US" spc="-10" dirty="0" err="1">
                <a:latin typeface="Times New Roman"/>
                <a:cs typeface="Times New Roman"/>
              </a:rPr>
              <a:t>Blockchain</a:t>
            </a:r>
            <a:r>
              <a:rPr lang="en-US" spc="-10" dirty="0">
                <a:latin typeface="Times New Roman"/>
                <a:cs typeface="Times New Roman"/>
              </a:rPr>
              <a:t> </a:t>
            </a:r>
            <a:r>
              <a:rPr lang="en-US" spc="-15" dirty="0">
                <a:latin typeface="Times New Roman"/>
                <a:cs typeface="Times New Roman"/>
              </a:rPr>
              <a:t>is </a:t>
            </a:r>
            <a:r>
              <a:rPr lang="en-US" spc="-10" dirty="0">
                <a:latin typeface="Times New Roman"/>
                <a:cs typeface="Times New Roman"/>
              </a:rPr>
              <a:t>just </a:t>
            </a:r>
            <a:r>
              <a:rPr lang="en-US" spc="-15" dirty="0">
                <a:latin typeface="Times New Roman"/>
                <a:cs typeface="Times New Roman"/>
              </a:rPr>
              <a:t>like </a:t>
            </a:r>
            <a:r>
              <a:rPr lang="en-US" dirty="0">
                <a:latin typeface="Times New Roman"/>
                <a:cs typeface="Times New Roman"/>
              </a:rPr>
              <a:t>a </a:t>
            </a:r>
            <a:r>
              <a:rPr lang="en-US" spc="-5" dirty="0">
                <a:latin typeface="Times New Roman"/>
                <a:cs typeface="Times New Roman"/>
              </a:rPr>
              <a:t>relational database </a:t>
            </a:r>
            <a:r>
              <a:rPr lang="en-US" spc="-15" dirty="0">
                <a:latin typeface="Times New Roman"/>
                <a:cs typeface="Times New Roman"/>
              </a:rPr>
              <a:t>i.e. </a:t>
            </a:r>
            <a:r>
              <a:rPr lang="en-US" spc="-10" dirty="0">
                <a:latin typeface="Times New Roman"/>
                <a:cs typeface="Times New Roman"/>
              </a:rPr>
              <a:t>fully </a:t>
            </a:r>
            <a:r>
              <a:rPr lang="en-US" spc="-5" dirty="0">
                <a:latin typeface="Times New Roman"/>
                <a:cs typeface="Times New Roman"/>
              </a:rPr>
              <a:t>centralized and owned  </a:t>
            </a:r>
            <a:r>
              <a:rPr lang="en-US" dirty="0">
                <a:latin typeface="Times New Roman"/>
                <a:cs typeface="Times New Roman"/>
              </a:rPr>
              <a:t>by a </a:t>
            </a:r>
            <a:r>
              <a:rPr lang="en-US" spc="-5" dirty="0">
                <a:latin typeface="Times New Roman"/>
                <a:cs typeface="Times New Roman"/>
              </a:rPr>
              <a:t>single</a:t>
            </a:r>
            <a:r>
              <a:rPr lang="en-US" spc="-10" dirty="0">
                <a:latin typeface="Times New Roman"/>
                <a:cs typeface="Times New Roman"/>
              </a:rPr>
              <a:t> </a:t>
            </a:r>
            <a:r>
              <a:rPr lang="en-US" spc="-5" dirty="0">
                <a:latin typeface="Times New Roman"/>
                <a:cs typeface="Times New Roman"/>
              </a:rPr>
              <a:t>organization.</a:t>
            </a:r>
            <a:endParaRPr lang="en-US" dirty="0">
              <a:latin typeface="Times New Roman"/>
              <a:cs typeface="Times New Roman"/>
            </a:endParaRPr>
          </a:p>
          <a:p>
            <a:pPr>
              <a:spcBef>
                <a:spcPts val="30"/>
              </a:spcBef>
              <a:buFont typeface="Times New Roman"/>
              <a:buChar char="•"/>
            </a:pPr>
            <a:endParaRPr lang="en-US" sz="2800" dirty="0">
              <a:latin typeface="Times New Roman"/>
              <a:cs typeface="Times New Roman"/>
            </a:endParaRPr>
          </a:p>
          <a:p>
            <a:pPr marL="469900" indent="-229235">
              <a:spcBef>
                <a:spcPts val="5"/>
              </a:spcBef>
              <a:tabLst>
                <a:tab pos="469900" algn="l"/>
                <a:tab pos="470534" algn="l"/>
              </a:tabLst>
            </a:pPr>
            <a:r>
              <a:rPr lang="en-US" dirty="0">
                <a:latin typeface="Times New Roman"/>
                <a:cs typeface="Times New Roman"/>
              </a:rPr>
              <a:t>Private </a:t>
            </a:r>
            <a:r>
              <a:rPr lang="en-US" spc="-5" dirty="0" err="1">
                <a:latin typeface="Times New Roman"/>
                <a:cs typeface="Times New Roman"/>
              </a:rPr>
              <a:t>blockchains</a:t>
            </a:r>
            <a:r>
              <a:rPr lang="en-US" spc="-5" dirty="0">
                <a:latin typeface="Times New Roman"/>
                <a:cs typeface="Times New Roman"/>
              </a:rPr>
              <a:t> </a:t>
            </a:r>
            <a:r>
              <a:rPr lang="en-US" dirty="0">
                <a:latin typeface="Times New Roman"/>
                <a:cs typeface="Times New Roman"/>
              </a:rPr>
              <a:t>are </a:t>
            </a:r>
            <a:r>
              <a:rPr lang="en-US" spc="-5" dirty="0">
                <a:latin typeface="Times New Roman"/>
                <a:cs typeface="Times New Roman"/>
              </a:rPr>
              <a:t>not open, </a:t>
            </a:r>
            <a:r>
              <a:rPr lang="en-US" dirty="0">
                <a:latin typeface="Times New Roman"/>
                <a:cs typeface="Times New Roman"/>
              </a:rPr>
              <a:t>they </a:t>
            </a:r>
            <a:r>
              <a:rPr lang="en-US" spc="-10" dirty="0">
                <a:latin typeface="Times New Roman"/>
                <a:cs typeface="Times New Roman"/>
              </a:rPr>
              <a:t>have </a:t>
            </a:r>
            <a:r>
              <a:rPr lang="en-US" dirty="0">
                <a:latin typeface="Times New Roman"/>
                <a:cs typeface="Times New Roman"/>
              </a:rPr>
              <a:t>access</a:t>
            </a:r>
            <a:r>
              <a:rPr lang="en-US" spc="5" dirty="0">
                <a:latin typeface="Times New Roman"/>
                <a:cs typeface="Times New Roman"/>
              </a:rPr>
              <a:t> </a:t>
            </a:r>
            <a:r>
              <a:rPr lang="en-US" spc="-5" dirty="0">
                <a:latin typeface="Times New Roman"/>
                <a:cs typeface="Times New Roman"/>
              </a:rPr>
              <a:t>restrictions.</a:t>
            </a:r>
            <a:endParaRPr lang="en-US" dirty="0">
              <a:latin typeface="Times New Roman"/>
              <a:cs typeface="Times New Roman"/>
            </a:endParaRPr>
          </a:p>
          <a:p>
            <a:pPr>
              <a:spcBef>
                <a:spcPts val="30"/>
              </a:spcBef>
              <a:buFont typeface="Times New Roman"/>
              <a:buChar char="•"/>
            </a:pPr>
            <a:endParaRPr lang="en-US" sz="2800" dirty="0">
              <a:latin typeface="Times New Roman"/>
              <a:cs typeface="Times New Roman"/>
            </a:endParaRPr>
          </a:p>
          <a:p>
            <a:pPr marL="469900" indent="-229235">
              <a:tabLst>
                <a:tab pos="469900" algn="l"/>
                <a:tab pos="470534" algn="l"/>
              </a:tabLst>
            </a:pPr>
            <a:r>
              <a:rPr lang="en-US" spc="-10" dirty="0">
                <a:latin typeface="Times New Roman"/>
                <a:cs typeface="Times New Roman"/>
              </a:rPr>
              <a:t>People </a:t>
            </a:r>
            <a:r>
              <a:rPr lang="en-US" spc="-5" dirty="0">
                <a:latin typeface="Times New Roman"/>
                <a:cs typeface="Times New Roman"/>
              </a:rPr>
              <a:t>who </a:t>
            </a:r>
            <a:r>
              <a:rPr lang="en-US" spc="-10" dirty="0">
                <a:latin typeface="Times New Roman"/>
                <a:cs typeface="Times New Roman"/>
              </a:rPr>
              <a:t>want </a:t>
            </a:r>
            <a:r>
              <a:rPr lang="en-US" dirty="0">
                <a:latin typeface="Times New Roman"/>
                <a:cs typeface="Times New Roman"/>
              </a:rPr>
              <a:t>to </a:t>
            </a:r>
            <a:r>
              <a:rPr lang="en-US" spc="-10" dirty="0">
                <a:latin typeface="Times New Roman"/>
                <a:cs typeface="Times New Roman"/>
              </a:rPr>
              <a:t>join </a:t>
            </a:r>
            <a:r>
              <a:rPr lang="en-US" spc="-5" dirty="0">
                <a:latin typeface="Times New Roman"/>
                <a:cs typeface="Times New Roman"/>
              </a:rPr>
              <a:t>require permission </a:t>
            </a:r>
            <a:r>
              <a:rPr lang="en-US" dirty="0">
                <a:latin typeface="Times New Roman"/>
                <a:cs typeface="Times New Roman"/>
              </a:rPr>
              <a:t>from </a:t>
            </a:r>
            <a:r>
              <a:rPr lang="en-US" spc="-10" dirty="0">
                <a:latin typeface="Times New Roman"/>
                <a:cs typeface="Times New Roman"/>
              </a:rPr>
              <a:t>the </a:t>
            </a:r>
            <a:r>
              <a:rPr lang="en-US" dirty="0">
                <a:latin typeface="Times New Roman"/>
                <a:cs typeface="Times New Roman"/>
              </a:rPr>
              <a:t>system</a:t>
            </a:r>
            <a:r>
              <a:rPr lang="en-US" spc="55" dirty="0">
                <a:latin typeface="Times New Roman"/>
                <a:cs typeface="Times New Roman"/>
              </a:rPr>
              <a:t> </a:t>
            </a:r>
            <a:r>
              <a:rPr lang="en-US" dirty="0">
                <a:latin typeface="Times New Roman"/>
                <a:cs typeface="Times New Roman"/>
              </a:rPr>
              <a:t>administrator.</a:t>
            </a:r>
          </a:p>
          <a:p>
            <a:pPr>
              <a:spcBef>
                <a:spcPts val="30"/>
              </a:spcBef>
              <a:buFont typeface="Times New Roman"/>
              <a:buChar char="•"/>
            </a:pPr>
            <a:endParaRPr lang="en-US" sz="2800" dirty="0">
              <a:latin typeface="Times New Roman"/>
              <a:cs typeface="Times New Roman"/>
            </a:endParaRPr>
          </a:p>
          <a:p>
            <a:pPr marL="469900" indent="-229235">
              <a:tabLst>
                <a:tab pos="469900" algn="l"/>
                <a:tab pos="470534" algn="l"/>
              </a:tabLst>
            </a:pPr>
            <a:r>
              <a:rPr lang="en-US" spc="-5" dirty="0">
                <a:latin typeface="Times New Roman"/>
                <a:cs typeface="Times New Roman"/>
              </a:rPr>
              <a:t>They </a:t>
            </a:r>
            <a:r>
              <a:rPr lang="en-US" dirty="0">
                <a:latin typeface="Times New Roman"/>
                <a:cs typeface="Times New Roman"/>
              </a:rPr>
              <a:t>are typically </a:t>
            </a:r>
            <a:r>
              <a:rPr lang="en-US" spc="-5" dirty="0">
                <a:latin typeface="Times New Roman"/>
                <a:cs typeface="Times New Roman"/>
              </a:rPr>
              <a:t>governed </a:t>
            </a:r>
            <a:r>
              <a:rPr lang="en-US" dirty="0">
                <a:latin typeface="Times New Roman"/>
                <a:cs typeface="Times New Roman"/>
              </a:rPr>
              <a:t>by </a:t>
            </a:r>
            <a:r>
              <a:rPr lang="en-US" spc="-5" dirty="0">
                <a:latin typeface="Times New Roman"/>
                <a:cs typeface="Times New Roman"/>
              </a:rPr>
              <a:t>one entity, </a:t>
            </a:r>
            <a:r>
              <a:rPr lang="en-US" spc="-10" dirty="0">
                <a:latin typeface="Times New Roman"/>
                <a:cs typeface="Times New Roman"/>
              </a:rPr>
              <a:t>meaning </a:t>
            </a:r>
            <a:r>
              <a:rPr lang="en-US" spc="-5" dirty="0">
                <a:latin typeface="Times New Roman"/>
                <a:cs typeface="Times New Roman"/>
              </a:rPr>
              <a:t>they’re</a:t>
            </a:r>
            <a:r>
              <a:rPr lang="en-US" spc="-10" dirty="0">
                <a:latin typeface="Times New Roman"/>
                <a:cs typeface="Times New Roman"/>
              </a:rPr>
              <a:t> </a:t>
            </a:r>
            <a:r>
              <a:rPr lang="en-US" spc="-5" dirty="0">
                <a:latin typeface="Times New Roman"/>
                <a:cs typeface="Times New Roman"/>
              </a:rPr>
              <a:t>centralized.</a:t>
            </a:r>
            <a:endParaRPr lang="en-US" dirty="0">
              <a:latin typeface="Times New Roman"/>
              <a:cs typeface="Times New Roman"/>
            </a:endParaRPr>
          </a:p>
          <a:p>
            <a:pPr>
              <a:buFont typeface="Times New Roman"/>
              <a:buChar char="•"/>
            </a:pPr>
            <a:endParaRPr lang="en-US" dirty="0">
              <a:latin typeface="Times New Roman"/>
              <a:cs typeface="Times New Roman"/>
            </a:endParaRPr>
          </a:p>
          <a:p>
            <a:pPr marL="469900" indent="-229235">
              <a:tabLst>
                <a:tab pos="469900" algn="l"/>
                <a:tab pos="470534" algn="l"/>
              </a:tabLst>
            </a:pPr>
            <a:r>
              <a:rPr lang="en-US" spc="-5" dirty="0">
                <a:latin typeface="Times New Roman"/>
                <a:cs typeface="Times New Roman"/>
              </a:rPr>
              <a:t>For </a:t>
            </a:r>
            <a:r>
              <a:rPr lang="en-US" spc="-10" dirty="0">
                <a:latin typeface="Times New Roman"/>
                <a:cs typeface="Times New Roman"/>
              </a:rPr>
              <a:t>example, </a:t>
            </a:r>
            <a:r>
              <a:rPr lang="en-US" spc="-5" dirty="0" err="1">
                <a:latin typeface="Times New Roman"/>
                <a:cs typeface="Times New Roman"/>
              </a:rPr>
              <a:t>Hyperledger</a:t>
            </a:r>
            <a:r>
              <a:rPr lang="en-US" spc="-5" dirty="0">
                <a:latin typeface="Times New Roman"/>
                <a:cs typeface="Times New Roman"/>
              </a:rPr>
              <a:t> </a:t>
            </a:r>
            <a:r>
              <a:rPr lang="en-US" spc="-15" dirty="0">
                <a:latin typeface="Times New Roman"/>
                <a:cs typeface="Times New Roman"/>
              </a:rPr>
              <a:t>is </a:t>
            </a:r>
            <a:r>
              <a:rPr lang="en-US" dirty="0">
                <a:latin typeface="Times New Roman"/>
                <a:cs typeface="Times New Roman"/>
              </a:rPr>
              <a:t>a </a:t>
            </a:r>
            <a:r>
              <a:rPr lang="en-US" spc="-5" dirty="0">
                <a:latin typeface="Times New Roman"/>
                <a:cs typeface="Times New Roman"/>
              </a:rPr>
              <a:t>private, </a:t>
            </a:r>
            <a:r>
              <a:rPr lang="en-US" spc="-10" dirty="0">
                <a:latin typeface="Times New Roman"/>
                <a:cs typeface="Times New Roman"/>
              </a:rPr>
              <a:t>permissioned</a:t>
            </a:r>
            <a:r>
              <a:rPr lang="en-US" spc="170" dirty="0">
                <a:latin typeface="Times New Roman"/>
                <a:cs typeface="Times New Roman"/>
              </a:rPr>
              <a:t> </a:t>
            </a:r>
            <a:r>
              <a:rPr lang="en-US" spc="-5" dirty="0" err="1">
                <a:latin typeface="Times New Roman"/>
                <a:cs typeface="Times New Roman"/>
              </a:rPr>
              <a:t>blockchain</a:t>
            </a:r>
            <a:r>
              <a:rPr lang="en-US" spc="-5" dirty="0">
                <a:latin typeface="Times New Roman"/>
                <a:cs typeface="Times New Roman"/>
              </a:rPr>
              <a:t>.</a:t>
            </a:r>
            <a:endParaRPr lang="en-US" dirty="0">
              <a:latin typeface="Times New Roman"/>
              <a:cs typeface="Times New Roman"/>
            </a:endParaRPr>
          </a:p>
          <a:p>
            <a:endParaRPr lang="en-US" dirty="0"/>
          </a:p>
        </p:txBody>
      </p:sp>
      <p:sp>
        <p:nvSpPr>
          <p:cNvPr id="4" name="Date Placeholder 3"/>
          <p:cNvSpPr>
            <a:spLocks noGrp="1"/>
          </p:cNvSpPr>
          <p:nvPr>
            <p:ph type="dt" sz="half" idx="10"/>
          </p:nvPr>
        </p:nvSpPr>
        <p:spPr/>
        <p:txBody>
          <a:bodyPr/>
          <a:lstStyle/>
          <a:p>
            <a:fld id="{D6A07061-F511-414C-B7BD-F059252FDBF0}"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Introduction (CO1)</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9397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spc="-5" dirty="0">
                <a:latin typeface="Times New Roman"/>
                <a:cs typeface="Times New Roman"/>
              </a:rPr>
              <a:t>Consortiums </a:t>
            </a:r>
            <a:r>
              <a:rPr lang="en-US" b="1" spc="-5" dirty="0" err="1">
                <a:latin typeface="Times New Roman"/>
                <a:cs typeface="Times New Roman"/>
              </a:rPr>
              <a:t>blockchain</a:t>
            </a:r>
            <a:endParaRPr lang="en-US" dirty="0">
              <a:latin typeface="Times New Roman"/>
              <a:cs typeface="Times New Roman"/>
            </a:endParaRPr>
          </a:p>
          <a:p>
            <a:endParaRPr lang="en-US" dirty="0"/>
          </a:p>
        </p:txBody>
      </p:sp>
      <p:sp>
        <p:nvSpPr>
          <p:cNvPr id="4" name="Date Placeholder 3"/>
          <p:cNvSpPr>
            <a:spLocks noGrp="1"/>
          </p:cNvSpPr>
          <p:nvPr>
            <p:ph type="dt" sz="half" idx="10"/>
          </p:nvPr>
        </p:nvSpPr>
        <p:spPr/>
        <p:txBody>
          <a:bodyPr/>
          <a:lstStyle/>
          <a:p>
            <a:fld id="{6E911BBF-8370-0846-AFD7-D34EA1BC298A}"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(CO1)</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object 3"/>
          <p:cNvSpPr/>
          <p:nvPr/>
        </p:nvSpPr>
        <p:spPr>
          <a:xfrm>
            <a:off x="1676400" y="2514600"/>
            <a:ext cx="5290185" cy="339852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94304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40000" lnSpcReduction="20000"/>
          </a:bodyPr>
          <a:lstStyle/>
          <a:p>
            <a:pPr marL="469900" marR="112395" indent="-229235">
              <a:lnSpc>
                <a:spcPct val="143300"/>
              </a:lnSpc>
              <a:spcBef>
                <a:spcPts val="695"/>
              </a:spcBef>
              <a:buFont typeface="Arial"/>
              <a:buChar char="•"/>
              <a:tabLst>
                <a:tab pos="469900" algn="l"/>
                <a:tab pos="470534" algn="l"/>
              </a:tabLst>
            </a:pPr>
            <a:r>
              <a:rPr lang="en-US" spc="-5" dirty="0">
                <a:latin typeface="Times New Roman"/>
                <a:cs typeface="Times New Roman"/>
              </a:rPr>
              <a:t>Validation </a:t>
            </a:r>
            <a:r>
              <a:rPr lang="en-US" spc="-15" dirty="0">
                <a:latin typeface="Times New Roman"/>
                <a:cs typeface="Times New Roman"/>
              </a:rPr>
              <a:t>is </a:t>
            </a:r>
            <a:r>
              <a:rPr lang="en-US" dirty="0">
                <a:latin typeface="Times New Roman"/>
                <a:cs typeface="Times New Roman"/>
              </a:rPr>
              <a:t>conducted by known </a:t>
            </a:r>
            <a:r>
              <a:rPr lang="en-US" spc="-5" dirty="0">
                <a:latin typeface="Times New Roman"/>
                <a:cs typeface="Times New Roman"/>
              </a:rPr>
              <a:t>and </a:t>
            </a:r>
            <a:r>
              <a:rPr lang="en-US" spc="-10" dirty="0">
                <a:latin typeface="Times New Roman"/>
                <a:cs typeface="Times New Roman"/>
              </a:rPr>
              <a:t>identified </a:t>
            </a:r>
            <a:r>
              <a:rPr lang="en-US" spc="-5" dirty="0">
                <a:latin typeface="Times New Roman"/>
                <a:cs typeface="Times New Roman"/>
              </a:rPr>
              <a:t>members </a:t>
            </a:r>
            <a:r>
              <a:rPr lang="en-US" spc="10" dirty="0">
                <a:latin typeface="Times New Roman"/>
                <a:cs typeface="Times New Roman"/>
              </a:rPr>
              <a:t>of </a:t>
            </a:r>
            <a:r>
              <a:rPr lang="en-US" dirty="0">
                <a:latin typeface="Times New Roman"/>
                <a:cs typeface="Times New Roman"/>
              </a:rPr>
              <a:t>the </a:t>
            </a:r>
            <a:r>
              <a:rPr lang="en-US" spc="-10" dirty="0">
                <a:latin typeface="Times New Roman"/>
                <a:cs typeface="Times New Roman"/>
              </a:rPr>
              <a:t>limited </a:t>
            </a:r>
            <a:r>
              <a:rPr lang="en-US" spc="-5" dirty="0">
                <a:latin typeface="Times New Roman"/>
                <a:cs typeface="Times New Roman"/>
              </a:rPr>
              <a:t>network </a:t>
            </a:r>
            <a:r>
              <a:rPr lang="en-US" spc="10" dirty="0">
                <a:latin typeface="Times New Roman"/>
                <a:cs typeface="Times New Roman"/>
              </a:rPr>
              <a:t>of  </a:t>
            </a:r>
            <a:r>
              <a:rPr lang="en-US" spc="-5" dirty="0">
                <a:latin typeface="Times New Roman"/>
                <a:cs typeface="Times New Roman"/>
              </a:rPr>
              <a:t>nodes</a:t>
            </a:r>
            <a:endParaRPr lang="en-US" dirty="0">
              <a:latin typeface="Times New Roman"/>
              <a:cs typeface="Times New Roman"/>
            </a:endParaRPr>
          </a:p>
          <a:p>
            <a:pPr marL="469900" marR="418465" indent="-229235">
              <a:lnSpc>
                <a:spcPct val="143500"/>
              </a:lnSpc>
              <a:spcBef>
                <a:spcPts val="695"/>
              </a:spcBef>
              <a:buFont typeface="Arial"/>
              <a:buChar char="•"/>
              <a:tabLst>
                <a:tab pos="469900" algn="l"/>
                <a:tab pos="470534" algn="l"/>
              </a:tabLst>
            </a:pPr>
            <a:r>
              <a:rPr lang="en-US" dirty="0">
                <a:latin typeface="Times New Roman"/>
                <a:cs typeface="Times New Roman"/>
              </a:rPr>
              <a:t>greater </a:t>
            </a:r>
            <a:r>
              <a:rPr lang="en-US" spc="-5" dirty="0">
                <a:latin typeface="Times New Roman"/>
                <a:cs typeface="Times New Roman"/>
              </a:rPr>
              <a:t>privacy since </a:t>
            </a:r>
            <a:r>
              <a:rPr lang="en-US" dirty="0">
                <a:latin typeface="Times New Roman"/>
                <a:cs typeface="Times New Roman"/>
              </a:rPr>
              <a:t>the </a:t>
            </a:r>
            <a:r>
              <a:rPr lang="en-US" spc="-5" dirty="0">
                <a:latin typeface="Times New Roman"/>
                <a:cs typeface="Times New Roman"/>
              </a:rPr>
              <a:t>information </a:t>
            </a:r>
            <a:r>
              <a:rPr lang="en-US" dirty="0">
                <a:latin typeface="Times New Roman"/>
                <a:cs typeface="Times New Roman"/>
              </a:rPr>
              <a:t>from </a:t>
            </a:r>
            <a:r>
              <a:rPr lang="en-US" spc="-10" dirty="0">
                <a:latin typeface="Times New Roman"/>
                <a:cs typeface="Times New Roman"/>
              </a:rPr>
              <a:t>verified blocks </a:t>
            </a:r>
            <a:r>
              <a:rPr lang="en-US" spc="-15" dirty="0">
                <a:latin typeface="Times New Roman"/>
                <a:cs typeface="Times New Roman"/>
              </a:rPr>
              <a:t>is </a:t>
            </a:r>
            <a:r>
              <a:rPr lang="en-US" spc="-5" dirty="0">
                <a:latin typeface="Times New Roman"/>
                <a:cs typeface="Times New Roman"/>
              </a:rPr>
              <a:t>not exposed </a:t>
            </a:r>
            <a:r>
              <a:rPr lang="en-US" dirty="0">
                <a:latin typeface="Times New Roman"/>
                <a:cs typeface="Times New Roman"/>
              </a:rPr>
              <a:t>to the  </a:t>
            </a:r>
            <a:r>
              <a:rPr lang="en-US" spc="-5" dirty="0">
                <a:latin typeface="Times New Roman"/>
                <a:cs typeface="Times New Roman"/>
              </a:rPr>
              <a:t>public.</a:t>
            </a:r>
            <a:endParaRPr lang="en-US" dirty="0">
              <a:latin typeface="Times New Roman"/>
              <a:cs typeface="Times New Roman"/>
            </a:endParaRPr>
          </a:p>
          <a:p>
            <a:pPr>
              <a:spcBef>
                <a:spcPts val="55"/>
              </a:spcBef>
              <a:buFont typeface="Arial"/>
              <a:buChar char="•"/>
            </a:pPr>
            <a:endParaRPr lang="en-US" sz="2800" dirty="0">
              <a:latin typeface="Times New Roman"/>
              <a:cs typeface="Times New Roman"/>
            </a:endParaRPr>
          </a:p>
          <a:p>
            <a:pPr marL="469900" indent="-229235">
              <a:buFont typeface="Arial"/>
              <a:buChar char="•"/>
              <a:tabLst>
                <a:tab pos="469900" algn="l"/>
                <a:tab pos="470534" algn="l"/>
              </a:tabLst>
            </a:pPr>
            <a:r>
              <a:rPr lang="en-US" spc="-5" dirty="0">
                <a:latin typeface="Times New Roman"/>
                <a:cs typeface="Times New Roman"/>
              </a:rPr>
              <a:t>There </a:t>
            </a:r>
            <a:r>
              <a:rPr lang="en-US" dirty="0">
                <a:latin typeface="Times New Roman"/>
                <a:cs typeface="Times New Roman"/>
              </a:rPr>
              <a:t>are </a:t>
            </a:r>
            <a:r>
              <a:rPr lang="en-US" spc="-15" dirty="0">
                <a:latin typeface="Times New Roman"/>
                <a:cs typeface="Times New Roman"/>
              </a:rPr>
              <a:t>no </a:t>
            </a:r>
            <a:r>
              <a:rPr lang="en-US" spc="-5" dirty="0">
                <a:latin typeface="Times New Roman"/>
                <a:cs typeface="Times New Roman"/>
              </a:rPr>
              <a:t>transaction</a:t>
            </a:r>
            <a:r>
              <a:rPr lang="en-US" spc="45" dirty="0">
                <a:latin typeface="Times New Roman"/>
                <a:cs typeface="Times New Roman"/>
              </a:rPr>
              <a:t> </a:t>
            </a:r>
            <a:r>
              <a:rPr lang="en-US" spc="-10" dirty="0">
                <a:latin typeface="Times New Roman"/>
                <a:cs typeface="Times New Roman"/>
              </a:rPr>
              <a:t>fees</a:t>
            </a:r>
            <a:endParaRPr lang="en-US" dirty="0">
              <a:latin typeface="Times New Roman"/>
              <a:cs typeface="Times New Roman"/>
            </a:endParaRPr>
          </a:p>
          <a:p>
            <a:pPr marL="469900" marR="375920" indent="-229235">
              <a:lnSpc>
                <a:spcPct val="143300"/>
              </a:lnSpc>
              <a:spcBef>
                <a:spcPts val="675"/>
              </a:spcBef>
              <a:buFont typeface="Arial"/>
              <a:buChar char="•"/>
              <a:tabLst>
                <a:tab pos="469900" algn="l"/>
                <a:tab pos="470534" algn="l"/>
              </a:tabLst>
            </a:pPr>
            <a:r>
              <a:rPr lang="en-US" spc="-5" dirty="0">
                <a:latin typeface="Times New Roman"/>
                <a:cs typeface="Times New Roman"/>
              </a:rPr>
              <a:t>consensus </a:t>
            </a:r>
            <a:r>
              <a:rPr lang="en-US" spc="-15" dirty="0">
                <a:latin typeface="Times New Roman"/>
                <a:cs typeface="Times New Roman"/>
              </a:rPr>
              <a:t>is </a:t>
            </a:r>
            <a:r>
              <a:rPr lang="en-US" spc="-10" dirty="0">
                <a:latin typeface="Times New Roman"/>
                <a:cs typeface="Times New Roman"/>
              </a:rPr>
              <a:t>reached </a:t>
            </a:r>
            <a:r>
              <a:rPr lang="en-US" dirty="0">
                <a:latin typeface="Times New Roman"/>
                <a:cs typeface="Times New Roman"/>
              </a:rPr>
              <a:t>by a </a:t>
            </a:r>
            <a:r>
              <a:rPr lang="en-US" spc="-5" dirty="0">
                <a:latin typeface="Times New Roman"/>
                <a:cs typeface="Times New Roman"/>
              </a:rPr>
              <a:t>relatively </a:t>
            </a:r>
            <a:r>
              <a:rPr lang="en-US" dirty="0">
                <a:latin typeface="Times New Roman"/>
                <a:cs typeface="Times New Roman"/>
              </a:rPr>
              <a:t>small </a:t>
            </a:r>
            <a:r>
              <a:rPr lang="en-US" spc="-10" dirty="0">
                <a:latin typeface="Times New Roman"/>
                <a:cs typeface="Times New Roman"/>
              </a:rPr>
              <a:t>number </a:t>
            </a:r>
            <a:r>
              <a:rPr lang="en-US" spc="10" dirty="0">
                <a:latin typeface="Times New Roman"/>
                <a:cs typeface="Times New Roman"/>
              </a:rPr>
              <a:t>of </a:t>
            </a:r>
            <a:r>
              <a:rPr lang="en-US" spc="-5" dirty="0">
                <a:latin typeface="Times New Roman"/>
                <a:cs typeface="Times New Roman"/>
              </a:rPr>
              <a:t>nodes </a:t>
            </a:r>
            <a:r>
              <a:rPr lang="en-US" spc="-15" dirty="0">
                <a:latin typeface="Times New Roman"/>
                <a:cs typeface="Times New Roman"/>
              </a:rPr>
              <a:t>in </a:t>
            </a:r>
            <a:r>
              <a:rPr lang="en-US" spc="-5" dirty="0">
                <a:latin typeface="Times New Roman"/>
                <a:cs typeface="Times New Roman"/>
              </a:rPr>
              <a:t>accordance </a:t>
            </a:r>
            <a:r>
              <a:rPr lang="en-US" spc="10" dirty="0">
                <a:latin typeface="Times New Roman"/>
                <a:cs typeface="Times New Roman"/>
              </a:rPr>
              <a:t>to </a:t>
            </a:r>
            <a:r>
              <a:rPr lang="en-US" dirty="0">
                <a:latin typeface="Times New Roman"/>
                <a:cs typeface="Times New Roman"/>
              </a:rPr>
              <a:t>the  </a:t>
            </a:r>
            <a:r>
              <a:rPr lang="en-US" spc="-5" dirty="0">
                <a:latin typeface="Times New Roman"/>
                <a:cs typeface="Times New Roman"/>
              </a:rPr>
              <a:t>governance</a:t>
            </a:r>
            <a:r>
              <a:rPr lang="en-US" dirty="0">
                <a:latin typeface="Times New Roman"/>
                <a:cs typeface="Times New Roman"/>
              </a:rPr>
              <a:t> </a:t>
            </a:r>
            <a:r>
              <a:rPr lang="en-US" spc="-5" dirty="0">
                <a:latin typeface="Times New Roman"/>
                <a:cs typeface="Times New Roman"/>
              </a:rPr>
              <a:t>scheme.</a:t>
            </a:r>
            <a:endParaRPr lang="en-US" dirty="0">
              <a:latin typeface="Times New Roman"/>
              <a:cs typeface="Times New Roman"/>
            </a:endParaRPr>
          </a:p>
          <a:p>
            <a:pPr marL="469900" marR="5080" indent="-229235">
              <a:lnSpc>
                <a:spcPct val="143300"/>
              </a:lnSpc>
              <a:spcBef>
                <a:spcPts val="700"/>
              </a:spcBef>
              <a:buFont typeface="Arial"/>
              <a:buChar char="•"/>
              <a:tabLst>
                <a:tab pos="469900" algn="l"/>
                <a:tab pos="470534" algn="l"/>
              </a:tabLst>
            </a:pPr>
            <a:r>
              <a:rPr lang="en-US" spc="-5" dirty="0">
                <a:latin typeface="Times New Roman"/>
                <a:cs typeface="Times New Roman"/>
              </a:rPr>
              <a:t>Increased scalability </a:t>
            </a:r>
            <a:r>
              <a:rPr lang="en-US" dirty="0">
                <a:latin typeface="Times New Roman"/>
                <a:cs typeface="Times New Roman"/>
              </a:rPr>
              <a:t>- </a:t>
            </a:r>
            <a:r>
              <a:rPr lang="en-US" spc="-5" dirty="0">
                <a:latin typeface="Times New Roman"/>
                <a:cs typeface="Times New Roman"/>
              </a:rPr>
              <a:t>Bitcoin’s </a:t>
            </a:r>
            <a:r>
              <a:rPr lang="en-US" spc="-10" dirty="0">
                <a:latin typeface="Times New Roman"/>
                <a:cs typeface="Times New Roman"/>
              </a:rPr>
              <a:t>block </a:t>
            </a:r>
            <a:r>
              <a:rPr lang="en-US" spc="-5" dirty="0">
                <a:latin typeface="Times New Roman"/>
                <a:cs typeface="Times New Roman"/>
              </a:rPr>
              <a:t>transmits only </a:t>
            </a:r>
            <a:r>
              <a:rPr lang="en-US" dirty="0">
                <a:latin typeface="Times New Roman"/>
                <a:cs typeface="Times New Roman"/>
              </a:rPr>
              <a:t>up </a:t>
            </a:r>
            <a:r>
              <a:rPr lang="en-US" spc="10" dirty="0">
                <a:latin typeface="Times New Roman"/>
                <a:cs typeface="Times New Roman"/>
              </a:rPr>
              <a:t>to </a:t>
            </a:r>
            <a:r>
              <a:rPr lang="en-US" dirty="0">
                <a:latin typeface="Times New Roman"/>
                <a:cs typeface="Times New Roman"/>
              </a:rPr>
              <a:t>1 </a:t>
            </a:r>
            <a:r>
              <a:rPr lang="en-US" spc="-15" dirty="0">
                <a:latin typeface="Times New Roman"/>
                <a:cs typeface="Times New Roman"/>
              </a:rPr>
              <a:t>Mb* </a:t>
            </a:r>
            <a:r>
              <a:rPr lang="en-US" spc="10" dirty="0">
                <a:latin typeface="Times New Roman"/>
                <a:cs typeface="Times New Roman"/>
              </a:rPr>
              <a:t>(</a:t>
            </a:r>
            <a:r>
              <a:rPr lang="en-US" u="sng" spc="10" dirty="0">
                <a:solidFill>
                  <a:srgbClr val="0462C1"/>
                </a:solidFill>
                <a:uFill>
                  <a:solidFill>
                    <a:srgbClr val="0462C1"/>
                  </a:solidFill>
                </a:uFill>
                <a:latin typeface="Times New Roman"/>
                <a:cs typeface="Times New Roman"/>
                <a:hlinkClick r:id="rId2"/>
              </a:rPr>
              <a:t>from </a:t>
            </a:r>
            <a:r>
              <a:rPr lang="en-US" u="sng" dirty="0">
                <a:solidFill>
                  <a:srgbClr val="0462C1"/>
                </a:solidFill>
                <a:uFill>
                  <a:solidFill>
                    <a:srgbClr val="0462C1"/>
                  </a:solidFill>
                </a:uFill>
                <a:latin typeface="Times New Roman"/>
                <a:cs typeface="Times New Roman"/>
                <a:hlinkClick r:id="rId2"/>
              </a:rPr>
              <a:t>1500 to 2700  </a:t>
            </a:r>
            <a:r>
              <a:rPr lang="en-US" u="sng" spc="-5" dirty="0">
                <a:solidFill>
                  <a:srgbClr val="0462C1"/>
                </a:solidFill>
                <a:uFill>
                  <a:solidFill>
                    <a:srgbClr val="0462C1"/>
                  </a:solidFill>
                </a:uFill>
                <a:latin typeface="Times New Roman"/>
                <a:cs typeface="Times New Roman"/>
                <a:hlinkClick r:id="rId2"/>
              </a:rPr>
              <a:t>transactions</a:t>
            </a:r>
            <a:r>
              <a:rPr lang="en-US" spc="-5" dirty="0">
                <a:latin typeface="Times New Roman"/>
                <a:cs typeface="Times New Roman"/>
              </a:rPr>
              <a:t>) per </a:t>
            </a:r>
            <a:r>
              <a:rPr lang="en-US" dirty="0">
                <a:latin typeface="Times New Roman"/>
                <a:cs typeface="Times New Roman"/>
              </a:rPr>
              <a:t>10 </a:t>
            </a:r>
            <a:r>
              <a:rPr lang="en-US" spc="-10" dirty="0">
                <a:latin typeface="Times New Roman"/>
                <a:cs typeface="Times New Roman"/>
              </a:rPr>
              <a:t>minutes, when </a:t>
            </a:r>
            <a:r>
              <a:rPr lang="en-US" dirty="0">
                <a:latin typeface="Times New Roman"/>
                <a:cs typeface="Times New Roman"/>
              </a:rPr>
              <a:t>a </a:t>
            </a:r>
            <a:r>
              <a:rPr lang="en-US" spc="-5" dirty="0">
                <a:latin typeface="Times New Roman"/>
                <a:cs typeface="Times New Roman"/>
              </a:rPr>
              <a:t>consortium </a:t>
            </a:r>
            <a:r>
              <a:rPr lang="en-US" spc="-5" dirty="0" err="1">
                <a:latin typeface="Times New Roman"/>
                <a:cs typeface="Times New Roman"/>
              </a:rPr>
              <a:t>blockchain</a:t>
            </a:r>
            <a:r>
              <a:rPr lang="en-US" spc="-5" dirty="0">
                <a:latin typeface="Times New Roman"/>
                <a:cs typeface="Times New Roman"/>
              </a:rPr>
              <a:t> </a:t>
            </a:r>
            <a:r>
              <a:rPr lang="en-US" dirty="0">
                <a:latin typeface="Times New Roman"/>
                <a:cs typeface="Times New Roman"/>
              </a:rPr>
              <a:t>can </a:t>
            </a:r>
            <a:r>
              <a:rPr lang="en-US" spc="-5" dirty="0">
                <a:latin typeface="Times New Roman"/>
                <a:cs typeface="Times New Roman"/>
              </a:rPr>
              <a:t>optimize </a:t>
            </a:r>
            <a:r>
              <a:rPr lang="en-US" spc="-25" dirty="0">
                <a:latin typeface="Times New Roman"/>
                <a:cs typeface="Times New Roman"/>
              </a:rPr>
              <a:t>it </a:t>
            </a:r>
            <a:r>
              <a:rPr lang="en-US" dirty="0">
                <a:latin typeface="Times New Roman"/>
                <a:cs typeface="Times New Roman"/>
              </a:rPr>
              <a:t>to 1000  </a:t>
            </a:r>
            <a:r>
              <a:rPr lang="en-US" spc="-10" dirty="0">
                <a:latin typeface="Times New Roman"/>
                <a:cs typeface="Times New Roman"/>
              </a:rPr>
              <a:t>and more </a:t>
            </a:r>
            <a:r>
              <a:rPr lang="en-US" spc="-5" dirty="0">
                <a:latin typeface="Times New Roman"/>
                <a:cs typeface="Times New Roman"/>
              </a:rPr>
              <a:t>transactions per</a:t>
            </a:r>
            <a:r>
              <a:rPr lang="en-US" spc="70" dirty="0">
                <a:latin typeface="Times New Roman"/>
                <a:cs typeface="Times New Roman"/>
              </a:rPr>
              <a:t> </a:t>
            </a:r>
            <a:r>
              <a:rPr lang="en-US" spc="-5" dirty="0">
                <a:latin typeface="Times New Roman"/>
                <a:cs typeface="Times New Roman"/>
              </a:rPr>
              <a:t>second.</a:t>
            </a:r>
            <a:endParaRPr lang="en-US" dirty="0">
              <a:latin typeface="Times New Roman"/>
              <a:cs typeface="Times New Roman"/>
            </a:endParaRPr>
          </a:p>
          <a:p>
            <a:pPr>
              <a:spcBef>
                <a:spcPts val="55"/>
              </a:spcBef>
              <a:buFont typeface="Arial"/>
              <a:buChar char="•"/>
            </a:pPr>
            <a:endParaRPr lang="en-US" sz="2800" dirty="0">
              <a:latin typeface="Times New Roman"/>
              <a:cs typeface="Times New Roman"/>
            </a:endParaRPr>
          </a:p>
          <a:p>
            <a:pPr marL="469900" indent="-229235">
              <a:buFont typeface="Arial"/>
              <a:buChar char="•"/>
              <a:tabLst>
                <a:tab pos="469900" algn="l"/>
                <a:tab pos="470534" algn="l"/>
              </a:tabLst>
            </a:pPr>
            <a:r>
              <a:rPr lang="en-US" spc="-5" dirty="0">
                <a:latin typeface="Times New Roman"/>
                <a:cs typeface="Times New Roman"/>
              </a:rPr>
              <a:t>A consortium </a:t>
            </a:r>
            <a:r>
              <a:rPr lang="en-US" dirty="0">
                <a:latin typeface="Times New Roman"/>
                <a:cs typeface="Times New Roman"/>
              </a:rPr>
              <a:t>platform </a:t>
            </a:r>
            <a:r>
              <a:rPr lang="en-US" spc="-15" dirty="0">
                <a:latin typeface="Times New Roman"/>
                <a:cs typeface="Times New Roman"/>
              </a:rPr>
              <a:t>is </a:t>
            </a:r>
            <a:r>
              <a:rPr lang="en-US" spc="-10" dirty="0">
                <a:latin typeface="Times New Roman"/>
                <a:cs typeface="Times New Roman"/>
              </a:rPr>
              <a:t>more</a:t>
            </a:r>
            <a:r>
              <a:rPr lang="en-US" spc="-20" dirty="0">
                <a:latin typeface="Times New Roman"/>
                <a:cs typeface="Times New Roman"/>
              </a:rPr>
              <a:t> </a:t>
            </a:r>
            <a:r>
              <a:rPr lang="en-US" spc="-10" dirty="0">
                <a:latin typeface="Times New Roman"/>
                <a:cs typeface="Times New Roman"/>
              </a:rPr>
              <a:t>flexible.</a:t>
            </a:r>
            <a:endParaRPr lang="en-US" dirty="0">
              <a:latin typeface="Times New Roman"/>
              <a:cs typeface="Times New Roman"/>
            </a:endParaRPr>
          </a:p>
          <a:p>
            <a:pPr>
              <a:spcBef>
                <a:spcPts val="55"/>
              </a:spcBef>
              <a:buFont typeface="Arial"/>
              <a:buChar char="•"/>
            </a:pPr>
            <a:endParaRPr lang="en-US" sz="2800" dirty="0">
              <a:latin typeface="Times New Roman"/>
              <a:cs typeface="Times New Roman"/>
            </a:endParaRPr>
          </a:p>
          <a:p>
            <a:pPr marL="469900" indent="-229235">
              <a:buFont typeface="Arial"/>
              <a:buChar char="•"/>
              <a:tabLst>
                <a:tab pos="469900" algn="l"/>
                <a:tab pos="470534" algn="l"/>
              </a:tabLst>
            </a:pPr>
            <a:r>
              <a:rPr lang="en-US" spc="-5" dirty="0">
                <a:latin typeface="Times New Roman"/>
                <a:cs typeface="Times New Roman"/>
              </a:rPr>
              <a:t>voting-based </a:t>
            </a:r>
            <a:r>
              <a:rPr lang="en-US" spc="-10" dirty="0">
                <a:latin typeface="Times New Roman"/>
                <a:cs typeface="Times New Roman"/>
              </a:rPr>
              <a:t>system, </a:t>
            </a:r>
            <a:r>
              <a:rPr lang="en-US" spc="-25" dirty="0">
                <a:latin typeface="Times New Roman"/>
                <a:cs typeface="Times New Roman"/>
              </a:rPr>
              <a:t>it </a:t>
            </a:r>
            <a:r>
              <a:rPr lang="en-US" spc="-5" dirty="0">
                <a:latin typeface="Times New Roman"/>
                <a:cs typeface="Times New Roman"/>
              </a:rPr>
              <a:t>ensures low </a:t>
            </a:r>
            <a:r>
              <a:rPr lang="en-US" spc="-10" dirty="0">
                <a:latin typeface="Times New Roman"/>
                <a:cs typeface="Times New Roman"/>
              </a:rPr>
              <a:t>latency </a:t>
            </a:r>
            <a:r>
              <a:rPr lang="en-US" spc="-5" dirty="0">
                <a:latin typeface="Times New Roman"/>
                <a:cs typeface="Times New Roman"/>
              </a:rPr>
              <a:t>and </a:t>
            </a:r>
            <a:r>
              <a:rPr lang="en-US" dirty="0">
                <a:latin typeface="Times New Roman"/>
                <a:cs typeface="Times New Roman"/>
              </a:rPr>
              <a:t>superb</a:t>
            </a:r>
            <a:r>
              <a:rPr lang="en-US" spc="180" dirty="0">
                <a:latin typeface="Times New Roman"/>
                <a:cs typeface="Times New Roman"/>
              </a:rPr>
              <a:t> </a:t>
            </a:r>
            <a:r>
              <a:rPr lang="en-US" spc="-5" dirty="0">
                <a:latin typeface="Times New Roman"/>
                <a:cs typeface="Times New Roman"/>
              </a:rPr>
              <a:t>speed.</a:t>
            </a:r>
            <a:endParaRPr lang="en-US" dirty="0">
              <a:latin typeface="Times New Roman"/>
              <a:cs typeface="Times New Roman"/>
            </a:endParaRPr>
          </a:p>
          <a:p>
            <a:pPr>
              <a:buFont typeface="Arial"/>
              <a:buChar char="•"/>
            </a:pPr>
            <a:endParaRPr lang="en-US" sz="3600" dirty="0">
              <a:latin typeface="Times New Roman"/>
              <a:cs typeface="Times New Roman"/>
            </a:endParaRPr>
          </a:p>
          <a:p>
            <a:pPr>
              <a:spcBef>
                <a:spcPts val="50"/>
              </a:spcBef>
              <a:buFont typeface="Arial"/>
              <a:buChar char="•"/>
            </a:pPr>
            <a:endParaRPr lang="en-US" sz="4000" dirty="0">
              <a:latin typeface="Times New Roman"/>
              <a:cs typeface="Times New Roman"/>
            </a:endParaRPr>
          </a:p>
          <a:p>
            <a:pPr marL="12700">
              <a:lnSpc>
                <a:spcPct val="100000"/>
              </a:lnSpc>
            </a:pPr>
            <a:r>
              <a:rPr lang="en-US" b="1" spc="-5" dirty="0">
                <a:latin typeface="Times New Roman"/>
                <a:cs typeface="Times New Roman"/>
              </a:rPr>
              <a:t>Hybrid</a:t>
            </a:r>
            <a:r>
              <a:rPr lang="en-US" b="1" spc="10" dirty="0">
                <a:latin typeface="Times New Roman"/>
                <a:cs typeface="Times New Roman"/>
              </a:rPr>
              <a:t> </a:t>
            </a:r>
            <a:r>
              <a:rPr lang="en-US" b="1" spc="-5" dirty="0" err="1">
                <a:latin typeface="Times New Roman"/>
                <a:cs typeface="Times New Roman"/>
              </a:rPr>
              <a:t>Blockchain</a:t>
            </a:r>
            <a:endParaRPr lang="en-US" dirty="0">
              <a:latin typeface="Times New Roman"/>
              <a:cs typeface="Times New Roman"/>
            </a:endParaRPr>
          </a:p>
          <a:p>
            <a:pPr>
              <a:lnSpc>
                <a:spcPct val="100000"/>
              </a:lnSpc>
              <a:spcBef>
                <a:spcPts val="30"/>
              </a:spcBef>
            </a:pPr>
            <a:endParaRPr lang="en-US" sz="2800" dirty="0">
              <a:latin typeface="Times New Roman"/>
              <a:cs typeface="Times New Roman"/>
            </a:endParaRPr>
          </a:p>
          <a:p>
            <a:pPr marL="469900" indent="-229235">
              <a:spcBef>
                <a:spcPts val="5"/>
              </a:spcBef>
              <a:buFont typeface="Arial"/>
              <a:buChar char="•"/>
              <a:tabLst>
                <a:tab pos="469900" algn="l"/>
                <a:tab pos="470534" algn="l"/>
              </a:tabLst>
            </a:pPr>
            <a:r>
              <a:rPr lang="en-US" spc="-5" dirty="0">
                <a:latin typeface="Times New Roman"/>
                <a:cs typeface="Times New Roman"/>
              </a:rPr>
              <a:t>like </a:t>
            </a:r>
            <a:r>
              <a:rPr lang="en-US" dirty="0">
                <a:latin typeface="Times New Roman"/>
                <a:cs typeface="Times New Roman"/>
              </a:rPr>
              <a:t>a </a:t>
            </a:r>
            <a:r>
              <a:rPr lang="en-US" spc="-5" dirty="0">
                <a:latin typeface="Times New Roman"/>
                <a:cs typeface="Times New Roman"/>
              </a:rPr>
              <a:t>consortium </a:t>
            </a:r>
            <a:r>
              <a:rPr lang="en-US" spc="-10" dirty="0" err="1">
                <a:latin typeface="Times New Roman"/>
                <a:cs typeface="Times New Roman"/>
              </a:rPr>
              <a:t>blockchain</a:t>
            </a:r>
            <a:r>
              <a:rPr lang="en-US" spc="-10" dirty="0">
                <a:latin typeface="Times New Roman"/>
                <a:cs typeface="Times New Roman"/>
              </a:rPr>
              <a:t>, but </a:t>
            </a:r>
            <a:r>
              <a:rPr lang="en-US" spc="-25" dirty="0">
                <a:latin typeface="Times New Roman"/>
                <a:cs typeface="Times New Roman"/>
              </a:rPr>
              <a:t>it </a:t>
            </a:r>
            <a:r>
              <a:rPr lang="en-US" spc="-15" dirty="0">
                <a:latin typeface="Times New Roman"/>
                <a:cs typeface="Times New Roman"/>
              </a:rPr>
              <a:t>is</a:t>
            </a:r>
            <a:r>
              <a:rPr lang="en-US" spc="185" dirty="0">
                <a:latin typeface="Times New Roman"/>
                <a:cs typeface="Times New Roman"/>
              </a:rPr>
              <a:t> </a:t>
            </a:r>
            <a:r>
              <a:rPr lang="en-US" spc="5" dirty="0">
                <a:latin typeface="Times New Roman"/>
                <a:cs typeface="Times New Roman"/>
              </a:rPr>
              <a:t>not.</a:t>
            </a:r>
            <a:endParaRPr lang="en-US" dirty="0">
              <a:latin typeface="Times New Roman"/>
              <a:cs typeface="Times New Roman"/>
            </a:endParaRPr>
          </a:p>
          <a:p>
            <a:pPr>
              <a:spcBef>
                <a:spcPts val="50"/>
              </a:spcBef>
              <a:buFont typeface="Arial"/>
              <a:buChar char="•"/>
            </a:pPr>
            <a:endParaRPr lang="en-US" sz="2800" dirty="0">
              <a:latin typeface="Times New Roman"/>
              <a:cs typeface="Times New Roman"/>
            </a:endParaRPr>
          </a:p>
          <a:p>
            <a:pPr marL="469900" indent="-229235">
              <a:spcBef>
                <a:spcPts val="5"/>
              </a:spcBef>
              <a:buFont typeface="Arial"/>
              <a:buChar char="•"/>
              <a:tabLst>
                <a:tab pos="469900" algn="l"/>
                <a:tab pos="470534" algn="l"/>
              </a:tabLst>
            </a:pPr>
            <a:r>
              <a:rPr lang="en-US" spc="-5" dirty="0">
                <a:latin typeface="Times New Roman"/>
                <a:cs typeface="Times New Roman"/>
              </a:rPr>
              <a:t>Hybrid </a:t>
            </a:r>
            <a:r>
              <a:rPr lang="en-US" spc="-5" dirty="0" err="1">
                <a:latin typeface="Times New Roman"/>
                <a:cs typeface="Times New Roman"/>
              </a:rPr>
              <a:t>blockchain</a:t>
            </a:r>
            <a:r>
              <a:rPr lang="en-US" spc="-5" dirty="0">
                <a:latin typeface="Times New Roman"/>
                <a:cs typeface="Times New Roman"/>
              </a:rPr>
              <a:t> </a:t>
            </a:r>
            <a:r>
              <a:rPr lang="en-US" spc="-15" dirty="0">
                <a:latin typeface="Times New Roman"/>
                <a:cs typeface="Times New Roman"/>
              </a:rPr>
              <a:t>is best </a:t>
            </a:r>
            <a:r>
              <a:rPr lang="en-US" spc="-5" dirty="0">
                <a:latin typeface="Times New Roman"/>
                <a:cs typeface="Times New Roman"/>
              </a:rPr>
              <a:t>defined as </a:t>
            </a:r>
            <a:r>
              <a:rPr lang="en-US" dirty="0">
                <a:latin typeface="Times New Roman"/>
                <a:cs typeface="Times New Roman"/>
              </a:rPr>
              <a:t>a </a:t>
            </a:r>
            <a:r>
              <a:rPr lang="en-US" spc="-5" dirty="0">
                <a:latin typeface="Times New Roman"/>
                <a:cs typeface="Times New Roman"/>
              </a:rPr>
              <a:t>combination </a:t>
            </a:r>
            <a:r>
              <a:rPr lang="en-US" spc="10" dirty="0">
                <a:latin typeface="Times New Roman"/>
                <a:cs typeface="Times New Roman"/>
              </a:rPr>
              <a:t>of </a:t>
            </a:r>
            <a:r>
              <a:rPr lang="en-US" dirty="0">
                <a:latin typeface="Times New Roman"/>
                <a:cs typeface="Times New Roman"/>
              </a:rPr>
              <a:t>a private </a:t>
            </a:r>
            <a:r>
              <a:rPr lang="en-US" spc="-10" dirty="0">
                <a:latin typeface="Times New Roman"/>
                <a:cs typeface="Times New Roman"/>
              </a:rPr>
              <a:t>and</a:t>
            </a:r>
            <a:r>
              <a:rPr lang="en-US" spc="105" dirty="0">
                <a:latin typeface="Times New Roman"/>
                <a:cs typeface="Times New Roman"/>
              </a:rPr>
              <a:t> </a:t>
            </a:r>
            <a:r>
              <a:rPr lang="en-US" spc="-5" dirty="0">
                <a:latin typeface="Times New Roman"/>
                <a:cs typeface="Times New Roman"/>
              </a:rPr>
              <a:t>public</a:t>
            </a:r>
            <a:endParaRPr lang="en-US" dirty="0">
              <a:latin typeface="Times New Roman"/>
              <a:cs typeface="Times New Roman"/>
            </a:endParaRPr>
          </a:p>
          <a:p>
            <a:endParaRPr lang="en-US" dirty="0"/>
          </a:p>
        </p:txBody>
      </p:sp>
      <p:sp>
        <p:nvSpPr>
          <p:cNvPr id="4" name="Date Placeholder 3"/>
          <p:cNvSpPr>
            <a:spLocks noGrp="1"/>
          </p:cNvSpPr>
          <p:nvPr>
            <p:ph type="dt" sz="half" idx="10"/>
          </p:nvPr>
        </p:nvSpPr>
        <p:spPr/>
        <p:txBody>
          <a:bodyPr/>
          <a:lstStyle/>
          <a:p>
            <a:fld id="{D137130B-F1D7-8C41-9CB3-1B2B21B7EA70}"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defRPr/>
            </a:pPr>
            <a:r>
              <a:rPr lang="en-US" sz="2000" b="1" spc="-5" dirty="0">
                <a:latin typeface="Times New Roman" panose="02020603050405020304" pitchFamily="18" charset="0"/>
                <a:cs typeface="Times New Roman" panose="02020603050405020304" pitchFamily="18" charset="0"/>
              </a:rPr>
              <a:t>Hybrid</a:t>
            </a:r>
            <a:r>
              <a:rPr lang="en-US" sz="2000" b="1" spc="10" dirty="0">
                <a:latin typeface="Times New Roman" panose="02020603050405020304" pitchFamily="18" charset="0"/>
                <a:cs typeface="Times New Roman" panose="02020603050405020304" pitchFamily="18" charset="0"/>
              </a:rPr>
              <a:t> </a:t>
            </a:r>
            <a:r>
              <a:rPr lang="en-US" sz="2000" b="1" spc="-5" dirty="0" err="1">
                <a:latin typeface="Times New Roman" panose="02020603050405020304" pitchFamily="18" charset="0"/>
                <a:cs typeface="Times New Roman" panose="02020603050405020304" pitchFamily="18" charset="0"/>
              </a:rPr>
              <a:t>Blockchain</a:t>
            </a:r>
            <a:br>
              <a:rPr lang="en-US" sz="2000" dirty="0">
                <a:latin typeface="Times New Roman" panose="02020603050405020304" pitchFamily="18" charset="0"/>
                <a:cs typeface="Times New Roman" panose="02020603050405020304" pitchFamily="18" charset="0"/>
              </a:rPr>
            </a:br>
            <a:r>
              <a:rPr kumimoji="0" lang="en-US" sz="20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(CO1)</a:t>
            </a:r>
            <a:r>
              <a:rPr kumimoji="0" lang="en-US" sz="20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t>
            </a:r>
            <a:endParaRPr kumimoji="0" lang="en-US" sz="20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60691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32500" lnSpcReduction="20000"/>
          </a:bodyPr>
          <a:lstStyle/>
          <a:p>
            <a:pPr marL="469900">
              <a:lnSpc>
                <a:spcPct val="100000"/>
              </a:lnSpc>
              <a:spcBef>
                <a:spcPts val="100"/>
              </a:spcBef>
            </a:pPr>
            <a:r>
              <a:rPr lang="en-US" spc="-5" dirty="0" err="1">
                <a:latin typeface="Times New Roman"/>
                <a:cs typeface="Times New Roman"/>
              </a:rPr>
              <a:t>blockchain</a:t>
            </a:r>
            <a:r>
              <a:rPr lang="en-US" spc="-5" dirty="0">
                <a:latin typeface="Times New Roman"/>
                <a:cs typeface="Times New Roman"/>
              </a:rPr>
              <a:t>.</a:t>
            </a:r>
            <a:endParaRPr lang="en-US" dirty="0">
              <a:latin typeface="Times New Roman"/>
              <a:cs typeface="Times New Roman"/>
            </a:endParaRPr>
          </a:p>
          <a:p>
            <a:pPr marL="469900" marR="5080" indent="-229235">
              <a:lnSpc>
                <a:spcPct val="143500"/>
              </a:lnSpc>
              <a:spcBef>
                <a:spcPts val="690"/>
              </a:spcBef>
              <a:buFont typeface="Arial"/>
              <a:buChar char="•"/>
              <a:tabLst>
                <a:tab pos="469900" algn="l"/>
                <a:tab pos="470534" algn="l"/>
              </a:tabLst>
            </a:pPr>
            <a:r>
              <a:rPr lang="en-US" dirty="0">
                <a:latin typeface="Times New Roman"/>
                <a:cs typeface="Times New Roman"/>
              </a:rPr>
              <a:t>It </a:t>
            </a:r>
            <a:r>
              <a:rPr lang="en-US" spc="-15" dirty="0">
                <a:latin typeface="Times New Roman"/>
                <a:cs typeface="Times New Roman"/>
              </a:rPr>
              <a:t>has </a:t>
            </a:r>
            <a:r>
              <a:rPr lang="en-US" spc="-5" dirty="0">
                <a:latin typeface="Times New Roman"/>
                <a:cs typeface="Times New Roman"/>
              </a:rPr>
              <a:t>use-cases </a:t>
            </a:r>
            <a:r>
              <a:rPr lang="en-US" spc="-15" dirty="0">
                <a:latin typeface="Times New Roman"/>
                <a:cs typeface="Times New Roman"/>
              </a:rPr>
              <a:t>in </a:t>
            </a:r>
            <a:r>
              <a:rPr lang="en-US" spc="5" dirty="0">
                <a:latin typeface="Times New Roman"/>
                <a:cs typeface="Times New Roman"/>
              </a:rPr>
              <a:t>an </a:t>
            </a:r>
            <a:r>
              <a:rPr lang="en-US" spc="-5" dirty="0">
                <a:latin typeface="Times New Roman"/>
                <a:cs typeface="Times New Roman"/>
              </a:rPr>
              <a:t>organization that </a:t>
            </a:r>
            <a:r>
              <a:rPr lang="en-US" spc="-10" dirty="0">
                <a:latin typeface="Times New Roman"/>
                <a:cs typeface="Times New Roman"/>
              </a:rPr>
              <a:t>neither </a:t>
            </a:r>
            <a:r>
              <a:rPr lang="en-US" spc="5" dirty="0">
                <a:latin typeface="Times New Roman"/>
                <a:cs typeface="Times New Roman"/>
              </a:rPr>
              <a:t>wants </a:t>
            </a:r>
            <a:r>
              <a:rPr lang="en-US" dirty="0">
                <a:latin typeface="Times New Roman"/>
                <a:cs typeface="Times New Roman"/>
              </a:rPr>
              <a:t>to </a:t>
            </a:r>
            <a:r>
              <a:rPr lang="en-US" spc="-5" dirty="0">
                <a:latin typeface="Times New Roman"/>
                <a:cs typeface="Times New Roman"/>
              </a:rPr>
              <a:t>deploy </a:t>
            </a:r>
            <a:r>
              <a:rPr lang="en-US" dirty="0">
                <a:latin typeface="Times New Roman"/>
                <a:cs typeface="Times New Roman"/>
              </a:rPr>
              <a:t>a private </a:t>
            </a:r>
            <a:r>
              <a:rPr lang="en-US" spc="-10" dirty="0" err="1">
                <a:latin typeface="Times New Roman"/>
                <a:cs typeface="Times New Roman"/>
              </a:rPr>
              <a:t>blockchain</a:t>
            </a:r>
            <a:r>
              <a:rPr lang="en-US" spc="-10" dirty="0">
                <a:latin typeface="Times New Roman"/>
                <a:cs typeface="Times New Roman"/>
              </a:rPr>
              <a:t>  </a:t>
            </a:r>
            <a:r>
              <a:rPr lang="en-US" spc="-5" dirty="0">
                <a:latin typeface="Times New Roman"/>
                <a:cs typeface="Times New Roman"/>
              </a:rPr>
              <a:t>nor </a:t>
            </a:r>
            <a:r>
              <a:rPr lang="en-US" spc="-10" dirty="0">
                <a:latin typeface="Times New Roman"/>
                <a:cs typeface="Times New Roman"/>
              </a:rPr>
              <a:t>public </a:t>
            </a:r>
            <a:r>
              <a:rPr lang="en-US" spc="-10" dirty="0" err="1">
                <a:latin typeface="Times New Roman"/>
                <a:cs typeface="Times New Roman"/>
              </a:rPr>
              <a:t>blockchain</a:t>
            </a:r>
            <a:r>
              <a:rPr lang="en-US" spc="-10" dirty="0">
                <a:latin typeface="Times New Roman"/>
                <a:cs typeface="Times New Roman"/>
              </a:rPr>
              <a:t> </a:t>
            </a:r>
            <a:r>
              <a:rPr lang="en-US" spc="-5" dirty="0">
                <a:latin typeface="Times New Roman"/>
                <a:cs typeface="Times New Roman"/>
              </a:rPr>
              <a:t>and simply </a:t>
            </a:r>
            <a:r>
              <a:rPr lang="en-US" dirty="0">
                <a:latin typeface="Times New Roman"/>
                <a:cs typeface="Times New Roman"/>
              </a:rPr>
              <a:t>wants to </a:t>
            </a:r>
            <a:r>
              <a:rPr lang="en-US" spc="-5" dirty="0">
                <a:latin typeface="Times New Roman"/>
                <a:cs typeface="Times New Roman"/>
              </a:rPr>
              <a:t>deploy </a:t>
            </a:r>
            <a:r>
              <a:rPr lang="en-US" spc="5" dirty="0">
                <a:latin typeface="Times New Roman"/>
                <a:cs typeface="Times New Roman"/>
              </a:rPr>
              <a:t>both </a:t>
            </a:r>
            <a:r>
              <a:rPr lang="en-US" spc="-10" dirty="0">
                <a:latin typeface="Times New Roman"/>
                <a:cs typeface="Times New Roman"/>
              </a:rPr>
              <a:t>worlds’</a:t>
            </a:r>
            <a:r>
              <a:rPr lang="en-US" spc="85" dirty="0">
                <a:latin typeface="Times New Roman"/>
                <a:cs typeface="Times New Roman"/>
              </a:rPr>
              <a:t> </a:t>
            </a:r>
            <a:r>
              <a:rPr lang="en-US" spc="-5" dirty="0">
                <a:latin typeface="Times New Roman"/>
                <a:cs typeface="Times New Roman"/>
              </a:rPr>
              <a:t>best.</a:t>
            </a:r>
            <a:endParaRPr lang="en-US" dirty="0">
              <a:latin typeface="Times New Roman"/>
              <a:cs typeface="Times New Roman"/>
            </a:endParaRPr>
          </a:p>
          <a:p>
            <a:pPr>
              <a:buFont typeface="Arial"/>
              <a:buChar char="•"/>
            </a:pPr>
            <a:endParaRPr lang="en-US" dirty="0">
              <a:latin typeface="Times New Roman"/>
              <a:cs typeface="Times New Roman"/>
            </a:endParaRPr>
          </a:p>
          <a:p>
            <a:pPr marL="469900" indent="-229235">
              <a:buFont typeface="Arial"/>
              <a:buChar char="•"/>
              <a:tabLst>
                <a:tab pos="469900" algn="l"/>
                <a:tab pos="470534" algn="l"/>
              </a:tabLst>
            </a:pPr>
            <a:r>
              <a:rPr lang="en-US" b="1" spc="-5" dirty="0">
                <a:latin typeface="Times New Roman"/>
                <a:cs typeface="Times New Roman"/>
              </a:rPr>
              <a:t>Example </a:t>
            </a:r>
            <a:r>
              <a:rPr lang="en-US" b="1" dirty="0">
                <a:latin typeface="Times New Roman"/>
                <a:cs typeface="Times New Roman"/>
              </a:rPr>
              <a:t>of </a:t>
            </a:r>
            <a:r>
              <a:rPr lang="en-US" b="1" spc="-5" dirty="0">
                <a:latin typeface="Times New Roman"/>
                <a:cs typeface="Times New Roman"/>
              </a:rPr>
              <a:t>Hybrid </a:t>
            </a:r>
            <a:r>
              <a:rPr lang="en-US" b="1" spc="-5" dirty="0" err="1">
                <a:latin typeface="Times New Roman"/>
                <a:cs typeface="Times New Roman"/>
              </a:rPr>
              <a:t>Blockchain</a:t>
            </a:r>
            <a:r>
              <a:rPr lang="en-US" b="1" spc="-5" dirty="0">
                <a:latin typeface="Times New Roman"/>
                <a:cs typeface="Times New Roman"/>
              </a:rPr>
              <a:t>: </a:t>
            </a:r>
            <a:r>
              <a:rPr lang="en-US" spc="-10" dirty="0" err="1">
                <a:latin typeface="Times New Roman"/>
                <a:cs typeface="Times New Roman"/>
              </a:rPr>
              <a:t>Dragonchain</a:t>
            </a:r>
            <a:r>
              <a:rPr lang="en-US" spc="-10" dirty="0">
                <a:latin typeface="Times New Roman"/>
                <a:cs typeface="Times New Roman"/>
              </a:rPr>
              <a:t>, </a:t>
            </a:r>
            <a:r>
              <a:rPr lang="en-US" dirty="0" err="1">
                <a:latin typeface="Times New Roman"/>
                <a:cs typeface="Times New Roman"/>
              </a:rPr>
              <a:t>XinFin’s</a:t>
            </a:r>
            <a:r>
              <a:rPr lang="en-US" dirty="0">
                <a:latin typeface="Times New Roman"/>
                <a:cs typeface="Times New Roman"/>
              </a:rPr>
              <a:t> </a:t>
            </a:r>
            <a:r>
              <a:rPr lang="en-US" spc="-5" dirty="0">
                <a:latin typeface="Times New Roman"/>
                <a:cs typeface="Times New Roman"/>
              </a:rPr>
              <a:t>Hybrid</a:t>
            </a:r>
            <a:r>
              <a:rPr lang="en-US" spc="95" dirty="0">
                <a:latin typeface="Times New Roman"/>
                <a:cs typeface="Times New Roman"/>
              </a:rPr>
              <a:t> </a:t>
            </a:r>
            <a:r>
              <a:rPr lang="en-US" spc="-5" dirty="0" err="1">
                <a:latin typeface="Times New Roman"/>
                <a:cs typeface="Times New Roman"/>
              </a:rPr>
              <a:t>blockchain</a:t>
            </a:r>
            <a:endParaRPr lang="en-US" dirty="0">
              <a:latin typeface="Times New Roman"/>
              <a:cs typeface="Times New Roman"/>
            </a:endParaRPr>
          </a:p>
          <a:p>
            <a:pPr>
              <a:spcBef>
                <a:spcPts val="55"/>
              </a:spcBef>
              <a:buFont typeface="Arial"/>
              <a:buChar char="•"/>
            </a:pPr>
            <a:endParaRPr lang="en-US" sz="2800" dirty="0">
              <a:latin typeface="Times New Roman"/>
              <a:cs typeface="Times New Roman"/>
            </a:endParaRPr>
          </a:p>
          <a:p>
            <a:pPr marL="12700">
              <a:lnSpc>
                <a:spcPct val="100000"/>
              </a:lnSpc>
            </a:pPr>
            <a:r>
              <a:rPr lang="en-US" b="1" dirty="0">
                <a:latin typeface="Times New Roman"/>
                <a:cs typeface="Times New Roman"/>
              </a:rPr>
              <a:t>Advantages</a:t>
            </a:r>
            <a:endParaRPr lang="en-US" dirty="0">
              <a:latin typeface="Times New Roman"/>
              <a:cs typeface="Times New Roman"/>
            </a:endParaRPr>
          </a:p>
          <a:p>
            <a:pPr>
              <a:lnSpc>
                <a:spcPct val="100000"/>
              </a:lnSpc>
              <a:spcBef>
                <a:spcPts val="30"/>
              </a:spcBef>
            </a:pPr>
            <a:endParaRPr lang="en-US" sz="2800" dirty="0">
              <a:latin typeface="Times New Roman"/>
              <a:cs typeface="Times New Roman"/>
            </a:endParaRPr>
          </a:p>
          <a:p>
            <a:pPr marL="469900" indent="-229235">
              <a:spcBef>
                <a:spcPts val="5"/>
              </a:spcBef>
              <a:buFont typeface="Arial"/>
              <a:buChar char="•"/>
              <a:tabLst>
                <a:tab pos="469900" algn="l"/>
                <a:tab pos="470534" algn="l"/>
              </a:tabLst>
            </a:pPr>
            <a:r>
              <a:rPr lang="en-US" spc="-5" dirty="0">
                <a:latin typeface="Times New Roman"/>
                <a:cs typeface="Times New Roman"/>
              </a:rPr>
              <a:t>Works </a:t>
            </a:r>
            <a:r>
              <a:rPr lang="en-US" spc="-15" dirty="0">
                <a:latin typeface="Times New Roman"/>
                <a:cs typeface="Times New Roman"/>
              </a:rPr>
              <a:t>in </a:t>
            </a:r>
            <a:r>
              <a:rPr lang="en-US" dirty="0">
                <a:latin typeface="Times New Roman"/>
                <a:cs typeface="Times New Roman"/>
              </a:rPr>
              <a:t>a </a:t>
            </a:r>
            <a:r>
              <a:rPr lang="en-US" spc="-10" dirty="0">
                <a:latin typeface="Times New Roman"/>
                <a:cs typeface="Times New Roman"/>
              </a:rPr>
              <a:t>closed </a:t>
            </a:r>
            <a:r>
              <a:rPr lang="en-US" spc="-5" dirty="0">
                <a:latin typeface="Times New Roman"/>
                <a:cs typeface="Times New Roman"/>
              </a:rPr>
              <a:t>ecosystem </a:t>
            </a:r>
            <a:r>
              <a:rPr lang="en-US" dirty="0">
                <a:latin typeface="Times New Roman"/>
                <a:cs typeface="Times New Roman"/>
              </a:rPr>
              <a:t>without the </a:t>
            </a:r>
            <a:r>
              <a:rPr lang="en-US" spc="-10" dirty="0">
                <a:latin typeface="Times New Roman"/>
                <a:cs typeface="Times New Roman"/>
              </a:rPr>
              <a:t>need </a:t>
            </a:r>
            <a:r>
              <a:rPr lang="en-US" dirty="0">
                <a:latin typeface="Times New Roman"/>
                <a:cs typeface="Times New Roman"/>
              </a:rPr>
              <a:t>to </a:t>
            </a:r>
            <a:r>
              <a:rPr lang="en-US" spc="-10" dirty="0">
                <a:latin typeface="Times New Roman"/>
                <a:cs typeface="Times New Roman"/>
              </a:rPr>
              <a:t>make </a:t>
            </a:r>
            <a:r>
              <a:rPr lang="en-US" spc="-5" dirty="0">
                <a:latin typeface="Times New Roman"/>
                <a:cs typeface="Times New Roman"/>
              </a:rPr>
              <a:t>everything</a:t>
            </a:r>
            <a:r>
              <a:rPr lang="en-US" spc="90" dirty="0">
                <a:latin typeface="Times New Roman"/>
                <a:cs typeface="Times New Roman"/>
              </a:rPr>
              <a:t> </a:t>
            </a:r>
            <a:r>
              <a:rPr lang="en-US" spc="-5" dirty="0">
                <a:latin typeface="Times New Roman"/>
                <a:cs typeface="Times New Roman"/>
              </a:rPr>
              <a:t>public.</a:t>
            </a:r>
            <a:endParaRPr lang="en-US" dirty="0">
              <a:latin typeface="Times New Roman"/>
              <a:cs typeface="Times New Roman"/>
            </a:endParaRPr>
          </a:p>
          <a:p>
            <a:pPr>
              <a:spcBef>
                <a:spcPts val="50"/>
              </a:spcBef>
              <a:buFont typeface="Arial"/>
              <a:buChar char="•"/>
            </a:pPr>
            <a:endParaRPr lang="en-US" sz="2800" dirty="0">
              <a:latin typeface="Times New Roman"/>
              <a:cs typeface="Times New Roman"/>
            </a:endParaRPr>
          </a:p>
          <a:p>
            <a:pPr marL="469900" indent="-229235">
              <a:spcBef>
                <a:spcPts val="5"/>
              </a:spcBef>
              <a:buFont typeface="Arial"/>
              <a:buChar char="•"/>
              <a:tabLst>
                <a:tab pos="469900" algn="l"/>
                <a:tab pos="470534" algn="l"/>
              </a:tabLst>
            </a:pPr>
            <a:r>
              <a:rPr lang="en-US" spc="-5" dirty="0">
                <a:latin typeface="Times New Roman"/>
                <a:cs typeface="Times New Roman"/>
              </a:rPr>
              <a:t>Rules </a:t>
            </a:r>
            <a:r>
              <a:rPr lang="en-US" dirty="0">
                <a:latin typeface="Times New Roman"/>
                <a:cs typeface="Times New Roman"/>
              </a:rPr>
              <a:t>can </a:t>
            </a:r>
            <a:r>
              <a:rPr lang="en-US" spc="-15" dirty="0">
                <a:latin typeface="Times New Roman"/>
                <a:cs typeface="Times New Roman"/>
              </a:rPr>
              <a:t>be </a:t>
            </a:r>
            <a:r>
              <a:rPr lang="en-US" spc="-5" dirty="0">
                <a:latin typeface="Times New Roman"/>
                <a:cs typeface="Times New Roman"/>
              </a:rPr>
              <a:t>changed according </a:t>
            </a:r>
            <a:r>
              <a:rPr lang="en-US" dirty="0">
                <a:latin typeface="Times New Roman"/>
                <a:cs typeface="Times New Roman"/>
              </a:rPr>
              <a:t>to the</a:t>
            </a:r>
            <a:r>
              <a:rPr lang="en-US" spc="50" dirty="0">
                <a:latin typeface="Times New Roman"/>
                <a:cs typeface="Times New Roman"/>
              </a:rPr>
              <a:t> </a:t>
            </a:r>
            <a:r>
              <a:rPr lang="en-US" spc="-10" dirty="0">
                <a:latin typeface="Times New Roman"/>
                <a:cs typeface="Times New Roman"/>
              </a:rPr>
              <a:t>needs.</a:t>
            </a:r>
            <a:endParaRPr lang="en-US" dirty="0">
              <a:latin typeface="Times New Roman"/>
              <a:cs typeface="Times New Roman"/>
            </a:endParaRPr>
          </a:p>
          <a:p>
            <a:pPr>
              <a:spcBef>
                <a:spcPts val="30"/>
              </a:spcBef>
              <a:buFont typeface="Arial"/>
              <a:buChar char="•"/>
            </a:pPr>
            <a:endParaRPr lang="en-US" sz="2800" dirty="0">
              <a:latin typeface="Times New Roman"/>
              <a:cs typeface="Times New Roman"/>
            </a:endParaRPr>
          </a:p>
          <a:p>
            <a:pPr marL="469900" indent="-229235">
              <a:buFont typeface="Arial"/>
              <a:buChar char="•"/>
              <a:tabLst>
                <a:tab pos="469900" algn="l"/>
                <a:tab pos="470534" algn="l"/>
              </a:tabLst>
            </a:pPr>
            <a:r>
              <a:rPr lang="en-US" spc="-5" dirty="0">
                <a:latin typeface="Times New Roman"/>
                <a:cs typeface="Times New Roman"/>
              </a:rPr>
              <a:t>Hybrid </a:t>
            </a:r>
            <a:r>
              <a:rPr lang="en-US" dirty="0">
                <a:latin typeface="Times New Roman"/>
                <a:cs typeface="Times New Roman"/>
              </a:rPr>
              <a:t>networks are </a:t>
            </a:r>
            <a:r>
              <a:rPr lang="en-US" spc="-15" dirty="0">
                <a:latin typeface="Times New Roman"/>
                <a:cs typeface="Times New Roman"/>
              </a:rPr>
              <a:t>also </a:t>
            </a:r>
            <a:r>
              <a:rPr lang="en-US" spc="-10" dirty="0">
                <a:latin typeface="Times New Roman"/>
                <a:cs typeface="Times New Roman"/>
              </a:rPr>
              <a:t>immune </a:t>
            </a:r>
            <a:r>
              <a:rPr lang="en-US" spc="10" dirty="0">
                <a:latin typeface="Times New Roman"/>
                <a:cs typeface="Times New Roman"/>
              </a:rPr>
              <a:t>to </a:t>
            </a:r>
            <a:r>
              <a:rPr lang="en-US" dirty="0">
                <a:latin typeface="Times New Roman"/>
                <a:cs typeface="Times New Roman"/>
              </a:rPr>
              <a:t>51%</a:t>
            </a:r>
            <a:r>
              <a:rPr lang="en-US" spc="45" dirty="0">
                <a:latin typeface="Times New Roman"/>
                <a:cs typeface="Times New Roman"/>
              </a:rPr>
              <a:t> </a:t>
            </a:r>
            <a:r>
              <a:rPr lang="en-US" spc="-5" dirty="0">
                <a:latin typeface="Times New Roman"/>
                <a:cs typeface="Times New Roman"/>
              </a:rPr>
              <a:t>attacks.</a:t>
            </a:r>
            <a:endParaRPr lang="en-US" dirty="0">
              <a:latin typeface="Times New Roman"/>
              <a:cs typeface="Times New Roman"/>
            </a:endParaRPr>
          </a:p>
          <a:p>
            <a:pPr>
              <a:buFont typeface="Arial"/>
              <a:buChar char="•"/>
            </a:pPr>
            <a:endParaRPr lang="en-US" dirty="0">
              <a:latin typeface="Times New Roman"/>
              <a:cs typeface="Times New Roman"/>
            </a:endParaRPr>
          </a:p>
          <a:p>
            <a:pPr marL="469900" indent="-229235">
              <a:buFont typeface="Arial"/>
              <a:buChar char="•"/>
              <a:tabLst>
                <a:tab pos="469900" algn="l"/>
                <a:tab pos="470534" algn="l"/>
              </a:tabLst>
            </a:pPr>
            <a:r>
              <a:rPr lang="en-US" dirty="0">
                <a:latin typeface="Times New Roman"/>
                <a:cs typeface="Times New Roman"/>
              </a:rPr>
              <a:t>It </a:t>
            </a:r>
            <a:r>
              <a:rPr lang="en-US" spc="-5" dirty="0">
                <a:latin typeface="Times New Roman"/>
                <a:cs typeface="Times New Roman"/>
              </a:rPr>
              <a:t>offers privacy </a:t>
            </a:r>
            <a:r>
              <a:rPr lang="en-US" spc="-10" dirty="0">
                <a:latin typeface="Times New Roman"/>
                <a:cs typeface="Times New Roman"/>
              </a:rPr>
              <a:t>while </a:t>
            </a:r>
            <a:r>
              <a:rPr lang="en-US" spc="-5" dirty="0">
                <a:latin typeface="Times New Roman"/>
                <a:cs typeface="Times New Roman"/>
              </a:rPr>
              <a:t>still </a:t>
            </a:r>
            <a:r>
              <a:rPr lang="en-US" dirty="0">
                <a:latin typeface="Times New Roman"/>
                <a:cs typeface="Times New Roman"/>
              </a:rPr>
              <a:t>connected </a:t>
            </a:r>
            <a:r>
              <a:rPr lang="en-US" spc="-5" dirty="0">
                <a:latin typeface="Times New Roman"/>
                <a:cs typeface="Times New Roman"/>
              </a:rPr>
              <a:t>with </a:t>
            </a:r>
            <a:r>
              <a:rPr lang="en-US" dirty="0">
                <a:latin typeface="Times New Roman"/>
                <a:cs typeface="Times New Roman"/>
              </a:rPr>
              <a:t>a </a:t>
            </a:r>
            <a:r>
              <a:rPr lang="en-US" spc="-5" dirty="0">
                <a:latin typeface="Times New Roman"/>
                <a:cs typeface="Times New Roman"/>
              </a:rPr>
              <a:t>public</a:t>
            </a:r>
            <a:r>
              <a:rPr lang="en-US" spc="55" dirty="0">
                <a:latin typeface="Times New Roman"/>
                <a:cs typeface="Times New Roman"/>
              </a:rPr>
              <a:t> </a:t>
            </a:r>
            <a:r>
              <a:rPr lang="en-US" spc="-5" dirty="0">
                <a:latin typeface="Times New Roman"/>
                <a:cs typeface="Times New Roman"/>
              </a:rPr>
              <a:t>network.</a:t>
            </a:r>
            <a:endParaRPr lang="en-US" dirty="0">
              <a:latin typeface="Times New Roman"/>
              <a:cs typeface="Times New Roman"/>
            </a:endParaRPr>
          </a:p>
          <a:p>
            <a:pPr>
              <a:spcBef>
                <a:spcPts val="30"/>
              </a:spcBef>
              <a:buFont typeface="Arial"/>
              <a:buChar char="•"/>
            </a:pPr>
            <a:endParaRPr lang="en-US" sz="2800" dirty="0">
              <a:latin typeface="Times New Roman"/>
              <a:cs typeface="Times New Roman"/>
            </a:endParaRPr>
          </a:p>
          <a:p>
            <a:pPr marL="469900" indent="-229235">
              <a:buFont typeface="Arial"/>
              <a:buChar char="•"/>
              <a:tabLst>
                <a:tab pos="469900" algn="l"/>
                <a:tab pos="470534" algn="l"/>
              </a:tabLst>
            </a:pPr>
            <a:r>
              <a:rPr lang="en-US" dirty="0">
                <a:latin typeface="Times New Roman"/>
                <a:cs typeface="Times New Roman"/>
              </a:rPr>
              <a:t>It </a:t>
            </a:r>
            <a:r>
              <a:rPr lang="en-US" spc="-5" dirty="0">
                <a:latin typeface="Times New Roman"/>
                <a:cs typeface="Times New Roman"/>
              </a:rPr>
              <a:t>offers </a:t>
            </a:r>
            <a:r>
              <a:rPr lang="en-US" spc="5" dirty="0">
                <a:latin typeface="Times New Roman"/>
                <a:cs typeface="Times New Roman"/>
              </a:rPr>
              <a:t>good </a:t>
            </a:r>
            <a:r>
              <a:rPr lang="en-US" spc="-10" dirty="0">
                <a:latin typeface="Times New Roman"/>
                <a:cs typeface="Times New Roman"/>
              </a:rPr>
              <a:t>scalability </a:t>
            </a:r>
            <a:r>
              <a:rPr lang="en-US" spc="-5" dirty="0">
                <a:latin typeface="Times New Roman"/>
                <a:cs typeface="Times New Roman"/>
              </a:rPr>
              <a:t>compared </a:t>
            </a:r>
            <a:r>
              <a:rPr lang="en-US" dirty="0">
                <a:latin typeface="Times New Roman"/>
                <a:cs typeface="Times New Roman"/>
              </a:rPr>
              <a:t>to the </a:t>
            </a:r>
            <a:r>
              <a:rPr lang="en-US" spc="-10" dirty="0">
                <a:latin typeface="Times New Roman"/>
                <a:cs typeface="Times New Roman"/>
              </a:rPr>
              <a:t>public</a:t>
            </a:r>
            <a:r>
              <a:rPr lang="en-US" spc="55" dirty="0">
                <a:latin typeface="Times New Roman"/>
                <a:cs typeface="Times New Roman"/>
              </a:rPr>
              <a:t> </a:t>
            </a:r>
            <a:r>
              <a:rPr lang="en-US" spc="-5" dirty="0">
                <a:latin typeface="Times New Roman"/>
                <a:cs typeface="Times New Roman"/>
              </a:rPr>
              <a:t>network.</a:t>
            </a:r>
            <a:endParaRPr lang="en-US" dirty="0">
              <a:latin typeface="Times New Roman"/>
              <a:cs typeface="Times New Roman"/>
            </a:endParaRPr>
          </a:p>
          <a:p>
            <a:pPr>
              <a:spcBef>
                <a:spcPts val="55"/>
              </a:spcBef>
              <a:buFont typeface="Arial"/>
              <a:buChar char="•"/>
            </a:pPr>
            <a:endParaRPr lang="en-US" sz="2800" dirty="0">
              <a:latin typeface="Times New Roman"/>
              <a:cs typeface="Times New Roman"/>
            </a:endParaRPr>
          </a:p>
          <a:p>
            <a:pPr marL="12700">
              <a:lnSpc>
                <a:spcPct val="100000"/>
              </a:lnSpc>
            </a:pPr>
            <a:r>
              <a:rPr lang="en-US" b="1" spc="-5" dirty="0">
                <a:latin typeface="Times New Roman"/>
                <a:cs typeface="Times New Roman"/>
              </a:rPr>
              <a:t>Disadvantages</a:t>
            </a:r>
            <a:endParaRPr lang="en-US" dirty="0">
              <a:latin typeface="Times New Roman"/>
              <a:cs typeface="Times New Roman"/>
            </a:endParaRPr>
          </a:p>
          <a:p>
            <a:pPr>
              <a:lnSpc>
                <a:spcPct val="100000"/>
              </a:lnSpc>
              <a:spcBef>
                <a:spcPts val="35"/>
              </a:spcBef>
            </a:pPr>
            <a:endParaRPr lang="en-US" sz="2800" dirty="0">
              <a:latin typeface="Times New Roman"/>
              <a:cs typeface="Times New Roman"/>
            </a:endParaRPr>
          </a:p>
          <a:p>
            <a:pPr marL="469900" indent="-229235">
              <a:buFont typeface="Arial"/>
              <a:buChar char="•"/>
              <a:tabLst>
                <a:tab pos="469900" algn="l"/>
                <a:tab pos="470534" algn="l"/>
              </a:tabLst>
            </a:pPr>
            <a:r>
              <a:rPr lang="en-US" spc="-5" dirty="0">
                <a:latin typeface="Times New Roman"/>
                <a:cs typeface="Times New Roman"/>
              </a:rPr>
              <a:t>Not completely</a:t>
            </a:r>
            <a:r>
              <a:rPr lang="en-US" spc="-30" dirty="0">
                <a:latin typeface="Times New Roman"/>
                <a:cs typeface="Times New Roman"/>
              </a:rPr>
              <a:t> </a:t>
            </a:r>
            <a:r>
              <a:rPr lang="en-US" dirty="0">
                <a:latin typeface="Times New Roman"/>
                <a:cs typeface="Times New Roman"/>
              </a:rPr>
              <a:t>transparent.</a:t>
            </a:r>
          </a:p>
          <a:p>
            <a:pPr>
              <a:spcBef>
                <a:spcPts val="55"/>
              </a:spcBef>
              <a:buFont typeface="Arial"/>
              <a:buChar char="•"/>
            </a:pPr>
            <a:endParaRPr lang="en-US" sz="2800" dirty="0">
              <a:latin typeface="Times New Roman"/>
              <a:cs typeface="Times New Roman"/>
            </a:endParaRPr>
          </a:p>
          <a:p>
            <a:pPr marL="469900" indent="-229235">
              <a:buFont typeface="Arial"/>
              <a:buChar char="•"/>
              <a:tabLst>
                <a:tab pos="469900" algn="l"/>
                <a:tab pos="470534" algn="l"/>
              </a:tabLst>
            </a:pPr>
            <a:r>
              <a:rPr lang="en-US" spc="-5" dirty="0">
                <a:latin typeface="Times New Roman"/>
                <a:cs typeface="Times New Roman"/>
              </a:rPr>
              <a:t>Upgrading </a:t>
            </a:r>
            <a:r>
              <a:rPr lang="en-US" dirty="0">
                <a:latin typeface="Times New Roman"/>
                <a:cs typeface="Times New Roman"/>
              </a:rPr>
              <a:t>to the </a:t>
            </a:r>
            <a:r>
              <a:rPr lang="en-US" spc="-10" dirty="0">
                <a:latin typeface="Times New Roman"/>
                <a:cs typeface="Times New Roman"/>
              </a:rPr>
              <a:t>hybrid </a:t>
            </a:r>
            <a:r>
              <a:rPr lang="en-US" spc="-5" dirty="0" err="1">
                <a:latin typeface="Times New Roman"/>
                <a:cs typeface="Times New Roman"/>
              </a:rPr>
              <a:t>blockchain</a:t>
            </a:r>
            <a:r>
              <a:rPr lang="en-US" spc="-5" dirty="0">
                <a:latin typeface="Times New Roman"/>
                <a:cs typeface="Times New Roman"/>
              </a:rPr>
              <a:t> </a:t>
            </a:r>
            <a:r>
              <a:rPr lang="en-US" dirty="0">
                <a:latin typeface="Times New Roman"/>
                <a:cs typeface="Times New Roman"/>
              </a:rPr>
              <a:t>can </a:t>
            </a:r>
            <a:r>
              <a:rPr lang="en-US" spc="-15" dirty="0">
                <a:latin typeface="Times New Roman"/>
                <a:cs typeface="Times New Roman"/>
              </a:rPr>
              <a:t>be </a:t>
            </a:r>
            <a:r>
              <a:rPr lang="en-US" dirty="0">
                <a:latin typeface="Times New Roman"/>
                <a:cs typeface="Times New Roman"/>
              </a:rPr>
              <a:t>a</a:t>
            </a:r>
            <a:r>
              <a:rPr lang="en-US" spc="85" dirty="0">
                <a:latin typeface="Times New Roman"/>
                <a:cs typeface="Times New Roman"/>
              </a:rPr>
              <a:t> </a:t>
            </a:r>
            <a:r>
              <a:rPr lang="en-US" spc="-5" dirty="0">
                <a:latin typeface="Times New Roman"/>
                <a:cs typeface="Times New Roman"/>
              </a:rPr>
              <a:t>challenge.</a:t>
            </a:r>
            <a:endParaRPr lang="en-US" dirty="0">
              <a:latin typeface="Times New Roman"/>
              <a:cs typeface="Times New Roman"/>
            </a:endParaRPr>
          </a:p>
          <a:p>
            <a:pPr>
              <a:spcBef>
                <a:spcPts val="55"/>
              </a:spcBef>
              <a:buFont typeface="Arial"/>
              <a:buChar char="•"/>
            </a:pPr>
            <a:endParaRPr lang="en-US" sz="2800" dirty="0">
              <a:latin typeface="Times New Roman"/>
              <a:cs typeface="Times New Roman"/>
            </a:endParaRPr>
          </a:p>
          <a:p>
            <a:pPr marL="469900" indent="-229235">
              <a:buFont typeface="Arial"/>
              <a:buChar char="•"/>
              <a:tabLst>
                <a:tab pos="469900" algn="l"/>
                <a:tab pos="470534" algn="l"/>
              </a:tabLst>
            </a:pPr>
            <a:r>
              <a:rPr lang="en-US" spc="-5" dirty="0">
                <a:latin typeface="Times New Roman"/>
                <a:cs typeface="Times New Roman"/>
              </a:rPr>
              <a:t>There </a:t>
            </a:r>
            <a:r>
              <a:rPr lang="en-US" spc="-30" dirty="0">
                <a:latin typeface="Times New Roman"/>
                <a:cs typeface="Times New Roman"/>
              </a:rPr>
              <a:t>is </a:t>
            </a:r>
            <a:r>
              <a:rPr lang="en-US" spc="-15" dirty="0">
                <a:latin typeface="Times New Roman"/>
                <a:cs typeface="Times New Roman"/>
              </a:rPr>
              <a:t>no </a:t>
            </a:r>
            <a:r>
              <a:rPr lang="en-US" spc="-5" dirty="0">
                <a:latin typeface="Times New Roman"/>
                <a:cs typeface="Times New Roman"/>
              </a:rPr>
              <a:t>incentive </a:t>
            </a:r>
            <a:r>
              <a:rPr lang="en-US" spc="-10" dirty="0">
                <a:latin typeface="Times New Roman"/>
                <a:cs typeface="Times New Roman"/>
              </a:rPr>
              <a:t>for participating and </a:t>
            </a:r>
            <a:r>
              <a:rPr lang="en-US" spc="-5" dirty="0">
                <a:latin typeface="Times New Roman"/>
                <a:cs typeface="Times New Roman"/>
              </a:rPr>
              <a:t>contributing </a:t>
            </a:r>
            <a:r>
              <a:rPr lang="en-US" dirty="0">
                <a:latin typeface="Times New Roman"/>
                <a:cs typeface="Times New Roman"/>
              </a:rPr>
              <a:t>to the</a:t>
            </a:r>
            <a:r>
              <a:rPr lang="en-US" spc="270" dirty="0">
                <a:latin typeface="Times New Roman"/>
                <a:cs typeface="Times New Roman"/>
              </a:rPr>
              <a:t> </a:t>
            </a:r>
            <a:r>
              <a:rPr lang="en-US" spc="-5" dirty="0">
                <a:latin typeface="Times New Roman"/>
                <a:cs typeface="Times New Roman"/>
              </a:rPr>
              <a:t>network.</a:t>
            </a:r>
            <a:endParaRPr lang="en-US" dirty="0">
              <a:latin typeface="Times New Roman"/>
              <a:cs typeface="Times New Roman"/>
            </a:endParaRPr>
          </a:p>
          <a:p>
            <a:endParaRPr lang="en-US" dirty="0"/>
          </a:p>
        </p:txBody>
      </p:sp>
      <p:sp>
        <p:nvSpPr>
          <p:cNvPr id="4" name="Date Placeholder 3"/>
          <p:cNvSpPr>
            <a:spLocks noGrp="1"/>
          </p:cNvSpPr>
          <p:nvPr>
            <p:ph type="dt" sz="half" idx="10"/>
          </p:nvPr>
        </p:nvSpPr>
        <p:spPr/>
        <p:txBody>
          <a:bodyPr/>
          <a:lstStyle/>
          <a:p>
            <a:fld id="{078902C9-A43C-1E4F-A68A-1BB763D7853C}"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Introduction (CO1)</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6754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It can compute man-made problems as well as natural phenomena. Block Chain theory has a lot of applications in real life as well, such that in SCM,education ,security ,banking and many fields</a:t>
            </a:r>
            <a:r>
              <a:rPr lang="en-US" sz="2800" dirty="0">
                <a:cs typeface="Times New Roman" panose="02020603050405020304" pitchFamily="18" charset="0"/>
              </a:rPr>
              <a:t>.</a:t>
            </a:r>
          </a:p>
        </p:txBody>
      </p:sp>
      <p:sp>
        <p:nvSpPr>
          <p:cNvPr id="2" name="Date Placeholder 1"/>
          <p:cNvSpPr>
            <a:spLocks noGrp="1"/>
          </p:cNvSpPr>
          <p:nvPr>
            <p:ph type="dt" sz="half" idx="10"/>
          </p:nvPr>
        </p:nvSpPr>
        <p:spPr/>
        <p:txBody>
          <a:bodyPr/>
          <a:lstStyle/>
          <a:p>
            <a:fld id="{8D8A03AB-4903-604E-B7B0-8A42EC1B5451}" type="datetime1">
              <a:rPr lang="en-IN" smtClean="0"/>
              <a:t>08/01/25</a:t>
            </a:fld>
            <a:endParaRPr lang="en-US"/>
          </a:p>
        </p:txBody>
      </p:sp>
      <p:sp>
        <p:nvSpPr>
          <p:cNvPr id="3" name="Footer Placeholder 2"/>
          <p:cNvSpPr>
            <a:spLocks noGrp="1"/>
          </p:cNvSpPr>
          <p:nvPr>
            <p:ph type="ftr" sz="quarter" idx="11"/>
          </p:nvPr>
        </p:nvSpPr>
        <p:spPr/>
        <p:txBody>
          <a:bodyPr/>
          <a:lstStyle/>
          <a:p>
            <a:r>
              <a:rPr lang="en-US"/>
              <a:t>Ms. Barkha Bhardwaj         ACSAI-0601           Unit Number: 1</a:t>
            </a:r>
            <a:endParaRPr lang="en-US" dirty="0"/>
          </a:p>
        </p:txBody>
      </p:sp>
      <p:sp>
        <p:nvSpPr>
          <p:cNvPr id="11" name="Title 1">
            <a:extLst>
              <a:ext uri="{FF2B5EF4-FFF2-40B4-BE49-F238E27FC236}">
                <a16:creationId xmlns:a16="http://schemas.microsoft.com/office/drawing/2014/main" id="{A2D18B47-1A53-4750-AF0C-C80D3E15A3BA}"/>
              </a:ext>
            </a:extLst>
          </p:cNvPr>
          <p:cNvSpPr txBox="1">
            <a:spLocks/>
          </p:cNvSpPr>
          <p:nvPr/>
        </p:nvSpPr>
        <p:spPr>
          <a:xfrm>
            <a:off x="1502899" y="76201"/>
            <a:ext cx="7031501"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Branch Wise Applications</a:t>
            </a:r>
          </a:p>
        </p:txBody>
      </p:sp>
    </p:spTree>
    <p:extLst>
      <p:ext uri="{BB962C8B-B14F-4D97-AF65-F5344CB8AC3E}">
        <p14:creationId xmlns:p14="http://schemas.microsoft.com/office/powerpoint/2010/main" val="729066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pPr algn="just"/>
            <a:r>
              <a:rPr lang="en-US" dirty="0">
                <a:latin typeface="Times New Roman" panose="02020603050405020304" pitchFamily="18" charset="0"/>
                <a:cs typeface="Times New Roman" panose="02020603050405020304" pitchFamily="18" charset="0"/>
              </a:rPr>
              <a:t>Cryptocurrency works on the principle of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Technology, that is why,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is the most trending item of current era, due to it’s secure nature cryptocurrency is widely accepted. It’s value is increasing day by day. Many oil industries, IBM Technologies, Mercedes Benz, Swiss Bank, Samsung, and even Google is planning to launch their own </a:t>
            </a:r>
            <a:r>
              <a:rPr lang="en-US" dirty="0" err="1">
                <a:latin typeface="Times New Roman" panose="02020603050405020304" pitchFamily="18" charset="0"/>
                <a:cs typeface="Times New Roman" panose="02020603050405020304" pitchFamily="18" charset="0"/>
              </a:rPr>
              <a:t>ryptocurrency</a:t>
            </a:r>
            <a:r>
              <a:rPr lang="en-US" dirty="0">
                <a:latin typeface="Times New Roman" panose="02020603050405020304" pitchFamily="18" charset="0"/>
                <a:cs typeface="Times New Roman" panose="02020603050405020304" pitchFamily="18" charset="0"/>
              </a:rPr>
              <a:t> in 2019 for safe and secure transactions. Now, this technology is disrupting almost every </a:t>
            </a:r>
            <a:r>
              <a:rPr lang="en-US" dirty="0" err="1">
                <a:latin typeface="Times New Roman" panose="02020603050405020304" pitchFamily="18" charset="0"/>
                <a:cs typeface="Times New Roman" panose="02020603050405020304" pitchFamily="18" charset="0"/>
              </a:rPr>
              <a:t>marketshare</a:t>
            </a:r>
            <a:r>
              <a:rPr lang="en-US" dirty="0">
                <a:latin typeface="Times New Roman" panose="02020603050405020304" pitchFamily="18" charset="0"/>
                <a:cs typeface="Times New Roman" panose="02020603050405020304" pitchFamily="18" charset="0"/>
              </a:rPr>
              <a:t> due to its popularity and demand in the world. Satoshi </a:t>
            </a:r>
            <a:r>
              <a:rPr lang="en-US" dirty="0" err="1">
                <a:latin typeface="Times New Roman" panose="02020603050405020304" pitchFamily="18" charset="0"/>
                <a:cs typeface="Times New Roman" panose="02020603050405020304" pitchFamily="18" charset="0"/>
              </a:rPr>
              <a:t>Nakamoto</a:t>
            </a:r>
            <a:r>
              <a:rPr lang="en-US" dirty="0">
                <a:latin typeface="Times New Roman" panose="02020603050405020304" pitchFamily="18" charset="0"/>
                <a:cs typeface="Times New Roman" panose="02020603050405020304" pitchFamily="18" charset="0"/>
              </a:rPr>
              <a:t> introduced the concept of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in 2008 in the form of cryptocurrency </a:t>
            </a:r>
            <a:r>
              <a:rPr lang="en-US" dirty="0" err="1">
                <a:latin typeface="Times New Roman" panose="02020603050405020304" pitchFamily="18" charset="0"/>
                <a:cs typeface="Times New Roman" panose="02020603050405020304" pitchFamily="18" charset="0"/>
              </a:rPr>
              <a:t>BitCoin</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It’s function is to allow users to secure and control their monetary values so that no third party like government or banks would be able to access or control it. It is a process to carry everyone to the highest grade of liability.</a:t>
            </a:r>
          </a:p>
          <a:p>
            <a:pPr marL="514350" indent="-514350" algn="just">
              <a:buFont typeface="+mj-lt"/>
              <a:buAutoNum type="arabicPeriod"/>
            </a:pPr>
            <a:r>
              <a:rPr lang="en-US" dirty="0">
                <a:latin typeface="Times New Roman" panose="02020603050405020304" pitchFamily="18" charset="0"/>
                <a:cs typeface="Times New Roman" panose="02020603050405020304" pitchFamily="18" charset="0"/>
              </a:rPr>
              <a:t>Three technologies work behind the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Technology- </a:t>
            </a:r>
          </a:p>
          <a:p>
            <a:pPr marL="514350" indent="-514350" algn="just">
              <a:buFont typeface="+mj-lt"/>
              <a:buAutoNum type="arabicPeriod"/>
            </a:pPr>
            <a:r>
              <a:rPr lang="en-US" dirty="0">
                <a:latin typeface="Times New Roman" panose="02020603050405020304" pitchFamily="18" charset="0"/>
                <a:cs typeface="Times New Roman" panose="02020603050405020304" pitchFamily="18" charset="0"/>
              </a:rPr>
              <a:t>Private Key Cryptography </a:t>
            </a:r>
          </a:p>
          <a:p>
            <a:pPr marL="514350" indent="-514350" algn="just">
              <a:buFont typeface="+mj-lt"/>
              <a:buAutoNum type="arabicPeriod"/>
            </a:pPr>
            <a:r>
              <a:rPr lang="en-US" dirty="0">
                <a:latin typeface="Times New Roman" panose="02020603050405020304" pitchFamily="18" charset="0"/>
                <a:cs typeface="Times New Roman" panose="02020603050405020304" pitchFamily="18" charset="0"/>
              </a:rPr>
              <a:t>Peer 2 Peer Network </a:t>
            </a:r>
          </a:p>
          <a:p>
            <a:pPr marL="514350" indent="-514350" algn="just">
              <a:buFont typeface="+mj-lt"/>
              <a:buAutoNum type="arabicPeriod"/>
            </a:pPr>
            <a:r>
              <a:rPr lang="en-US" dirty="0" err="1">
                <a:latin typeface="Times New Roman" panose="02020603050405020304" pitchFamily="18" charset="0"/>
                <a:cs typeface="Times New Roman" panose="02020603050405020304" pitchFamily="18" charset="0"/>
              </a:rPr>
              <a:t>BlockChain’s</a:t>
            </a:r>
            <a:r>
              <a:rPr lang="en-US" dirty="0">
                <a:latin typeface="Times New Roman" panose="02020603050405020304" pitchFamily="18" charset="0"/>
                <a:cs typeface="Times New Roman" panose="02020603050405020304" pitchFamily="18" charset="0"/>
              </a:rPr>
              <a:t> Protocol Program Private Key Cryptography </a:t>
            </a:r>
          </a:p>
          <a:p>
            <a:pPr marL="514350" indent="-514350" algn="just">
              <a:buFont typeface="+mj-lt"/>
              <a:buAutoNum type="arabicPeriod"/>
            </a:pPr>
            <a:r>
              <a:rPr lang="en-US" dirty="0">
                <a:latin typeface="Times New Roman" panose="02020603050405020304" pitchFamily="18" charset="0"/>
                <a:cs typeface="Times New Roman" panose="02020603050405020304" pitchFamily="18" charset="0"/>
              </a:rPr>
              <a:t>Peer 2 Peer Network </a:t>
            </a:r>
          </a:p>
          <a:p>
            <a:pPr marL="514350" indent="-514350" algn="just">
              <a:buFont typeface="+mj-lt"/>
              <a:buAutoNum type="arabicPeriod"/>
            </a:pPr>
            <a:r>
              <a:rPr lang="en-US" dirty="0" err="1">
                <a:latin typeface="Times New Roman" panose="02020603050405020304" pitchFamily="18" charset="0"/>
                <a:cs typeface="Times New Roman" panose="02020603050405020304" pitchFamily="18" charset="0"/>
              </a:rPr>
              <a:t>BlockChain’s</a:t>
            </a:r>
            <a:r>
              <a:rPr lang="en-US" dirty="0">
                <a:latin typeface="Times New Roman" panose="02020603050405020304" pitchFamily="18" charset="0"/>
                <a:cs typeface="Times New Roman" panose="02020603050405020304" pitchFamily="18" charset="0"/>
              </a:rPr>
              <a:t> Protocol Program </a:t>
            </a:r>
          </a:p>
        </p:txBody>
      </p:sp>
      <p:sp>
        <p:nvSpPr>
          <p:cNvPr id="4" name="Date Placeholder 3"/>
          <p:cNvSpPr>
            <a:spLocks noGrp="1"/>
          </p:cNvSpPr>
          <p:nvPr>
            <p:ph type="dt" sz="half" idx="10"/>
          </p:nvPr>
        </p:nvSpPr>
        <p:spPr/>
        <p:txBody>
          <a:bodyPr/>
          <a:lstStyle/>
          <a:p>
            <a:fld id="{875026E1-59F5-F241-948C-8B85F35B7A2C}"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Cryptocurrency (CO1)</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5457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gn="just"/>
            <a:r>
              <a:rPr lang="en-US" sz="2600" dirty="0">
                <a:latin typeface="Times New Roman" panose="02020603050405020304" pitchFamily="18" charset="0"/>
                <a:cs typeface="Times New Roman" panose="02020603050405020304" pitchFamily="18" charset="0"/>
              </a:rPr>
              <a:t>A permissioned </a:t>
            </a:r>
            <a:r>
              <a:rPr lang="en-US" sz="2600" dirty="0" err="1">
                <a:latin typeface="Times New Roman" panose="02020603050405020304" pitchFamily="18" charset="0"/>
                <a:cs typeface="Times New Roman" panose="02020603050405020304" pitchFamily="18" charset="0"/>
              </a:rPr>
              <a:t>blockchain</a:t>
            </a:r>
            <a:r>
              <a:rPr lang="en-US" sz="2600" dirty="0">
                <a:latin typeface="Times New Roman" panose="02020603050405020304" pitchFamily="18" charset="0"/>
                <a:cs typeface="Times New Roman" panose="02020603050405020304" pitchFamily="18" charset="0"/>
              </a:rPr>
              <a:t> is a distributed ledger that is not publicly accessible. It can only be accessed by users with permissions. The users can only perform specific actions granted to them by the ledger administrators and are required to identify themselves through certificates or other digital means.</a:t>
            </a:r>
          </a:p>
          <a:p>
            <a:pPr algn="just"/>
            <a:r>
              <a:rPr lang="en-US" sz="2600" dirty="0">
                <a:latin typeface="Times New Roman" panose="02020603050405020304" pitchFamily="18" charset="0"/>
                <a:cs typeface="Times New Roman" panose="02020603050405020304" pitchFamily="18" charset="0"/>
              </a:rPr>
              <a:t>You might consider the addition of permissioned users as an extra </a:t>
            </a:r>
            <a:r>
              <a:rPr lang="en-US" sz="2600" dirty="0" err="1">
                <a:latin typeface="Times New Roman" panose="02020603050405020304" pitchFamily="18" charset="0"/>
                <a:cs typeface="Times New Roman" panose="02020603050405020304" pitchFamily="18" charset="0"/>
              </a:rPr>
              <a:t>blockchain</a:t>
            </a:r>
            <a:r>
              <a:rPr lang="en-US" sz="2600" dirty="0">
                <a:latin typeface="Times New Roman" panose="02020603050405020304" pitchFamily="18" charset="0"/>
                <a:cs typeface="Times New Roman" panose="02020603050405020304" pitchFamily="18" charset="0"/>
              </a:rPr>
              <a:t> security system. Administrators maintain an access control layer to allow certain actions to be performed only by certain identifiable participants. Records are kept within the </a:t>
            </a:r>
            <a:r>
              <a:rPr lang="en-US" sz="2600" dirty="0" err="1">
                <a:latin typeface="Times New Roman" panose="02020603050405020304" pitchFamily="18" charset="0"/>
                <a:cs typeface="Times New Roman" panose="02020603050405020304" pitchFamily="18" charset="0"/>
              </a:rPr>
              <a:t>blockchain</a:t>
            </a:r>
            <a:r>
              <a:rPr lang="en-US" sz="2600" dirty="0">
                <a:latin typeface="Times New Roman" panose="02020603050405020304" pitchFamily="18" charset="0"/>
                <a:cs typeface="Times New Roman" panose="02020603050405020304" pitchFamily="18" charset="0"/>
              </a:rPr>
              <a:t> of who is involved in the transactions. This makes permissioned </a:t>
            </a:r>
            <a:r>
              <a:rPr lang="en-US" sz="2600" dirty="0" err="1">
                <a:latin typeface="Times New Roman" panose="02020603050405020304" pitchFamily="18" charset="0"/>
                <a:cs typeface="Times New Roman" panose="02020603050405020304" pitchFamily="18" charset="0"/>
              </a:rPr>
              <a:t>blockchains</a:t>
            </a:r>
            <a:r>
              <a:rPr lang="en-US" sz="2600" dirty="0">
                <a:latin typeface="Times New Roman" panose="02020603050405020304" pitchFamily="18" charset="0"/>
                <a:cs typeface="Times New Roman" panose="02020603050405020304" pitchFamily="18" charset="0"/>
              </a:rPr>
              <a:t> different from public </a:t>
            </a:r>
            <a:r>
              <a:rPr lang="en-US" sz="2600" dirty="0" err="1">
                <a:latin typeface="Times New Roman" panose="02020603050405020304" pitchFamily="18" charset="0"/>
                <a:cs typeface="Times New Roman" panose="02020603050405020304" pitchFamily="18" charset="0"/>
              </a:rPr>
              <a:t>blockchains</a:t>
            </a:r>
            <a:r>
              <a:rPr lang="en-US" sz="2600" dirty="0">
                <a:latin typeface="Times New Roman" panose="02020603050405020304" pitchFamily="18" charset="0"/>
                <a:cs typeface="Times New Roman" panose="02020603050405020304" pitchFamily="18" charset="0"/>
              </a:rPr>
              <a:t>.</a:t>
            </a:r>
          </a:p>
          <a:p>
            <a:endParaRPr lang="en-US" dirty="0"/>
          </a:p>
        </p:txBody>
      </p:sp>
      <p:sp>
        <p:nvSpPr>
          <p:cNvPr id="4" name="Date Placeholder 3"/>
          <p:cNvSpPr>
            <a:spLocks noGrp="1"/>
          </p:cNvSpPr>
          <p:nvPr>
            <p:ph type="dt" sz="half" idx="10"/>
          </p:nvPr>
        </p:nvSpPr>
        <p:spPr/>
        <p:txBody>
          <a:bodyPr/>
          <a:lstStyle/>
          <a:p>
            <a:fld id="{36FE5285-D85B-714C-B38F-81FD0B4670A8}"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defRPr/>
            </a:pPr>
            <a:r>
              <a:rPr lang="en-US" sz="2000" b="1" dirty="0">
                <a:latin typeface="Times New Roman" panose="02020603050405020304" pitchFamily="18" charset="0"/>
                <a:cs typeface="Times New Roman" panose="02020603050405020304" pitchFamily="18" charset="0"/>
              </a:rPr>
              <a:t>What Is a Permissioned </a:t>
            </a:r>
            <a:r>
              <a:rPr lang="en-US" sz="2000" b="1" dirty="0" err="1">
                <a:latin typeface="Times New Roman" panose="02020603050405020304" pitchFamily="18" charset="0"/>
                <a:cs typeface="Times New Roman" panose="02020603050405020304" pitchFamily="18" charset="0"/>
              </a:rPr>
              <a:t>Blockchain</a:t>
            </a:r>
            <a:r>
              <a:rPr lang="en-US" sz="2000" b="1" dirty="0">
                <a:latin typeface="Times New Roman" panose="02020603050405020304" pitchFamily="18" charset="0"/>
                <a:cs typeface="Times New Roman" panose="02020603050405020304" pitchFamily="18" charset="0"/>
              </a:rPr>
              <a:t>?</a:t>
            </a:r>
            <a:br>
              <a:rPr lang="en-US" sz="2000" b="1" dirty="0">
                <a:latin typeface="Times New Roman" panose="02020603050405020304" pitchFamily="18" charset="0"/>
                <a:cs typeface="Times New Roman" panose="02020603050405020304" pitchFamily="18" charset="0"/>
              </a:rPr>
            </a:br>
            <a:r>
              <a:rPr kumimoji="0" lang="en-US" sz="20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(CO1)</a:t>
            </a:r>
            <a:r>
              <a:rPr kumimoji="0" lang="en-US" sz="20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t>
            </a:r>
            <a:endParaRPr kumimoji="0" lang="en-US" sz="20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88591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pPr algn="just"/>
            <a:r>
              <a:rPr lang="en-US" dirty="0">
                <a:latin typeface="Times New Roman" panose="02020603050405020304" pitchFamily="18" charset="0"/>
                <a:cs typeface="Times New Roman" panose="02020603050405020304" pitchFamily="18" charset="0"/>
              </a:rPr>
              <a:t>A </a:t>
            </a:r>
            <a:r>
              <a:rPr lang="en-US" u="sng" dirty="0" err="1">
                <a:latin typeface="Times New Roman" panose="02020603050405020304" pitchFamily="18" charset="0"/>
                <a:cs typeface="Times New Roman" panose="02020603050405020304" pitchFamily="18" charset="0"/>
                <a:hlinkClick r:id="rId2"/>
              </a:rPr>
              <a:t>blockchain</a:t>
            </a:r>
            <a:r>
              <a:rPr lang="en-US" dirty="0">
                <a:latin typeface="Times New Roman" panose="02020603050405020304" pitchFamily="18" charset="0"/>
                <a:cs typeface="Times New Roman" panose="02020603050405020304" pitchFamily="18" charset="0"/>
              </a:rPr>
              <a:t> can be built and accessed in multiple ways. Some </a:t>
            </a:r>
            <a:r>
              <a:rPr lang="en-US" dirty="0" err="1">
                <a:latin typeface="Times New Roman" panose="02020603050405020304" pitchFamily="18" charset="0"/>
                <a:cs typeface="Times New Roman" panose="02020603050405020304" pitchFamily="18" charset="0"/>
              </a:rPr>
              <a:t>blockchains</a:t>
            </a:r>
            <a:r>
              <a:rPr lang="en-US" dirty="0">
                <a:latin typeface="Times New Roman" panose="02020603050405020304" pitchFamily="18" charset="0"/>
                <a:cs typeface="Times New Roman" panose="02020603050405020304" pitchFamily="18" charset="0"/>
              </a:rPr>
              <a:t> need special permissions to read, access, and write information. Others only require that you have the ability to connect and can conduct work for the network. The intrinsic configuration of each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controls the participants' transactions and defines their roles in which each participant can access and contribute to the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It may also include maintaining the identity of each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participant on the network. Such </a:t>
            </a:r>
            <a:r>
              <a:rPr lang="en-US" dirty="0" err="1">
                <a:latin typeface="Times New Roman" panose="02020603050405020304" pitchFamily="18" charset="0"/>
                <a:cs typeface="Times New Roman" panose="02020603050405020304" pitchFamily="18" charset="0"/>
              </a:rPr>
              <a:t>blockchains</a:t>
            </a:r>
            <a:r>
              <a:rPr lang="en-US" dirty="0">
                <a:latin typeface="Times New Roman" panose="02020603050405020304" pitchFamily="18" charset="0"/>
                <a:cs typeface="Times New Roman" panose="02020603050405020304" pitchFamily="18" charset="0"/>
              </a:rPr>
              <a:t> are called permissioned </a:t>
            </a:r>
            <a:r>
              <a:rPr lang="en-US" dirty="0" err="1">
                <a:latin typeface="Times New Roman" panose="02020603050405020304" pitchFamily="18" charset="0"/>
                <a:cs typeface="Times New Roman" panose="02020603050405020304" pitchFamily="18" charset="0"/>
              </a:rPr>
              <a:t>blockchains</a:t>
            </a:r>
            <a:r>
              <a:rPr lang="en-US" dirty="0">
                <a:latin typeface="Times New Roman" panose="02020603050405020304" pitchFamily="18" charset="0"/>
                <a:cs typeface="Times New Roman" panose="02020603050405020304" pitchFamily="18" charset="0"/>
              </a:rPr>
              <a:t>.</a:t>
            </a:r>
          </a:p>
          <a:p>
            <a:endParaRPr lang="en-US" dirty="0"/>
          </a:p>
        </p:txBody>
      </p:sp>
      <p:sp>
        <p:nvSpPr>
          <p:cNvPr id="4" name="Date Placeholder 3"/>
          <p:cNvSpPr>
            <a:spLocks noGrp="1"/>
          </p:cNvSpPr>
          <p:nvPr>
            <p:ph type="dt" sz="half" idx="10"/>
          </p:nvPr>
        </p:nvSpPr>
        <p:spPr/>
        <p:txBody>
          <a:bodyPr/>
          <a:lstStyle/>
          <a:p>
            <a:fld id="{B70A6D38-62FC-474A-AA48-01B3AF802FA2}"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defRPr/>
            </a:pPr>
            <a:r>
              <a:rPr lang="en-US" sz="2000" b="1" dirty="0">
                <a:latin typeface="Times New Roman" panose="02020603050405020304" pitchFamily="18" charset="0"/>
                <a:cs typeface="Times New Roman" panose="02020603050405020304" pitchFamily="18" charset="0"/>
              </a:rPr>
              <a:t>Understanding Permissioned </a:t>
            </a:r>
            <a:r>
              <a:rPr lang="en-US" sz="2000" b="1" dirty="0" err="1">
                <a:latin typeface="Times New Roman" panose="02020603050405020304" pitchFamily="18" charset="0"/>
                <a:cs typeface="Times New Roman" panose="02020603050405020304" pitchFamily="18" charset="0"/>
              </a:rPr>
              <a:t>Blockchains</a:t>
            </a:r>
            <a:br>
              <a:rPr lang="en-US" sz="2000" b="1" dirty="0">
                <a:latin typeface="Times New Roman" panose="02020603050405020304" pitchFamily="18" charset="0"/>
                <a:cs typeface="Times New Roman" panose="02020603050405020304" pitchFamily="18" charset="0"/>
              </a:rPr>
            </a:br>
            <a:r>
              <a:rPr kumimoji="0" lang="en-US" sz="20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 (CO1)</a:t>
            </a:r>
            <a:r>
              <a:rPr kumimoji="0" lang="en-US" sz="20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t>
            </a:r>
            <a:endParaRPr kumimoji="0" lang="en-US" sz="20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4284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lgn="just"/>
            <a:r>
              <a:rPr lang="en-US" b="1" dirty="0">
                <a:latin typeface="Times New Roman" panose="02020603050405020304" pitchFamily="18" charset="0"/>
                <a:cs typeface="Times New Roman" panose="02020603050405020304" pitchFamily="18" charset="0"/>
              </a:rPr>
              <a:t>Difference Between </a:t>
            </a:r>
            <a:r>
              <a:rPr lang="en-US" b="1" dirty="0" err="1">
                <a:latin typeface="Times New Roman" panose="02020603050405020304" pitchFamily="18" charset="0"/>
                <a:cs typeface="Times New Roman" panose="02020603050405020304" pitchFamily="18" charset="0"/>
              </a:rPr>
              <a:t>Permissionless</a:t>
            </a:r>
            <a:r>
              <a:rPr lang="en-US" b="1" dirty="0">
                <a:latin typeface="Times New Roman" panose="02020603050405020304" pitchFamily="18" charset="0"/>
                <a:cs typeface="Times New Roman" panose="02020603050405020304" pitchFamily="18" charset="0"/>
              </a:rPr>
              <a:t> and Permissioned </a:t>
            </a:r>
            <a:r>
              <a:rPr lang="en-US" b="1" dirty="0" err="1">
                <a:latin typeface="Times New Roman" panose="02020603050405020304" pitchFamily="18" charset="0"/>
                <a:cs typeface="Times New Roman" panose="02020603050405020304" pitchFamily="18" charset="0"/>
              </a:rPr>
              <a:t>Blockchains</a:t>
            </a:r>
            <a:endParaRPr lang="en-US"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Permissioned </a:t>
            </a:r>
            <a:r>
              <a:rPr lang="en-US" dirty="0" err="1">
                <a:latin typeface="Times New Roman" panose="02020603050405020304" pitchFamily="18" charset="0"/>
                <a:cs typeface="Times New Roman" panose="02020603050405020304" pitchFamily="18" charset="0"/>
              </a:rPr>
              <a:t>blockchains</a:t>
            </a:r>
            <a:r>
              <a:rPr lang="en-US" dirty="0">
                <a:latin typeface="Times New Roman" panose="02020603050405020304" pitchFamily="18" charset="0"/>
                <a:cs typeface="Times New Roman" panose="02020603050405020304" pitchFamily="18" charset="0"/>
              </a:rPr>
              <a:t> are similar to </a:t>
            </a:r>
            <a:r>
              <a:rPr lang="en-US" dirty="0" err="1">
                <a:latin typeface="Times New Roman" panose="02020603050405020304" pitchFamily="18" charset="0"/>
                <a:cs typeface="Times New Roman" panose="02020603050405020304" pitchFamily="18" charset="0"/>
              </a:rPr>
              <a:t>permissionless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blockchains</a:t>
            </a:r>
            <a:r>
              <a:rPr lang="en-US" dirty="0">
                <a:latin typeface="Times New Roman" panose="02020603050405020304" pitchFamily="18" charset="0"/>
                <a:cs typeface="Times New Roman" panose="02020603050405020304" pitchFamily="18" charset="0"/>
              </a:rPr>
              <a:t> because they use the same technologies. However, permissioned </a:t>
            </a:r>
            <a:r>
              <a:rPr lang="en-US" dirty="0" err="1">
                <a:latin typeface="Times New Roman" panose="02020603050405020304" pitchFamily="18" charset="0"/>
                <a:cs typeface="Times New Roman" panose="02020603050405020304" pitchFamily="18" charset="0"/>
              </a:rPr>
              <a:t>blockchains</a:t>
            </a:r>
            <a:r>
              <a:rPr lang="en-US" dirty="0">
                <a:latin typeface="Times New Roman" panose="02020603050405020304" pitchFamily="18" charset="0"/>
                <a:cs typeface="Times New Roman" panose="02020603050405020304" pitchFamily="18" charset="0"/>
              </a:rPr>
              <a:t> do not allow users to access the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without identification.</a:t>
            </a:r>
          </a:p>
          <a:p>
            <a:pPr algn="just"/>
            <a:r>
              <a:rPr lang="en-US" dirty="0">
                <a:latin typeface="Times New Roman" panose="02020603050405020304" pitchFamily="18" charset="0"/>
                <a:cs typeface="Times New Roman" panose="02020603050405020304" pitchFamily="18" charset="0"/>
              </a:rPr>
              <a:t>For example, a bank may be running a permissioned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operated through a designated number of nodes internal to the bank to track money transfers. You cannot access this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because you don't have the permissions required. In contrast, you could join a </a:t>
            </a:r>
            <a:r>
              <a:rPr lang="en-US" dirty="0" err="1">
                <a:latin typeface="Times New Roman" panose="02020603050405020304" pitchFamily="18" charset="0"/>
                <a:cs typeface="Times New Roman" panose="02020603050405020304" pitchFamily="18" charset="0"/>
              </a:rPr>
              <a:t>permissionless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like a cryptocurrency mining network once you have established a semi-anonymous account in that network.</a:t>
            </a:r>
          </a:p>
          <a:p>
            <a:endParaRPr lang="en-US" dirty="0"/>
          </a:p>
        </p:txBody>
      </p:sp>
      <p:sp>
        <p:nvSpPr>
          <p:cNvPr id="4" name="Date Placeholder 3"/>
          <p:cNvSpPr>
            <a:spLocks noGrp="1"/>
          </p:cNvSpPr>
          <p:nvPr>
            <p:ph type="dt" sz="half" idx="10"/>
          </p:nvPr>
        </p:nvSpPr>
        <p:spPr/>
        <p:txBody>
          <a:bodyPr/>
          <a:lstStyle/>
          <a:p>
            <a:fld id="{C18369E4-BF1E-8D4F-9668-AD27BDF9DA08}"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6" name="Title 1">
            <a:extLst>
              <a:ext uri="{FF2B5EF4-FFF2-40B4-BE49-F238E27FC236}">
                <a16:creationId xmlns:a16="http://schemas.microsoft.com/office/drawing/2014/main" id="{1E959741-916E-EDE0-23C5-FDCB77FE2D7B}"/>
              </a:ext>
            </a:extLst>
          </p:cNvPr>
          <p:cNvSpPr txBox="1">
            <a:spLocks noGrp="1"/>
          </p:cNvSpPr>
          <p:nvPr>
            <p:ph type="title"/>
          </p:nvPr>
        </p:nvSpPr>
        <p:spPr>
          <a:xfrm>
            <a:off x="1371600" y="3508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defRPr/>
            </a:pPr>
            <a:r>
              <a:rPr lang="en-US" sz="2000" b="1" dirty="0">
                <a:latin typeface="Times New Roman" panose="02020603050405020304" pitchFamily="18" charset="0"/>
                <a:cs typeface="Times New Roman" panose="02020603050405020304" pitchFamily="18" charset="0"/>
              </a:rPr>
              <a:t>Understanding Permissioned </a:t>
            </a:r>
            <a:r>
              <a:rPr lang="en-US" sz="2000" b="1" dirty="0" err="1">
                <a:latin typeface="Times New Roman" panose="02020603050405020304" pitchFamily="18" charset="0"/>
                <a:cs typeface="Times New Roman" panose="02020603050405020304" pitchFamily="18" charset="0"/>
              </a:rPr>
              <a:t>Blockchains</a:t>
            </a:r>
            <a:br>
              <a:rPr lang="en-US" sz="2000" b="1" dirty="0">
                <a:latin typeface="Times New Roman" panose="02020603050405020304" pitchFamily="18" charset="0"/>
                <a:cs typeface="Times New Roman" panose="02020603050405020304" pitchFamily="18" charset="0"/>
              </a:rPr>
            </a:br>
            <a:r>
              <a:rPr kumimoji="0" lang="en-US" sz="20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 (CO1)</a:t>
            </a:r>
            <a:r>
              <a:rPr kumimoji="0" lang="en-US" sz="20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t>
            </a:r>
            <a:endParaRPr kumimoji="0" lang="en-US" sz="20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26287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Much of the inner workings of the </a:t>
            </a:r>
            <a:r>
              <a:rPr lang="en-US" dirty="0" err="1">
                <a:latin typeface="Times New Roman" panose="02020603050405020304" pitchFamily="18" charset="0"/>
                <a:cs typeface="Times New Roman" panose="02020603050405020304" pitchFamily="18" charset="0"/>
              </a:rPr>
              <a:t>blockchains</a:t>
            </a:r>
            <a:r>
              <a:rPr lang="en-US" dirty="0">
                <a:latin typeface="Times New Roman" panose="02020603050405020304" pitchFamily="18" charset="0"/>
                <a:cs typeface="Times New Roman" panose="02020603050405020304" pitchFamily="18" charset="0"/>
              </a:rPr>
              <a:t> are the same. The key differences between them are:</a:t>
            </a:r>
          </a:p>
          <a:p>
            <a:r>
              <a:rPr lang="en-US" dirty="0">
                <a:latin typeface="Times New Roman" panose="02020603050405020304" pitchFamily="18" charset="0"/>
                <a:cs typeface="Times New Roman" panose="02020603050405020304" pitchFamily="18" charset="0"/>
              </a:rPr>
              <a:t>Enterprise vs. Public use</a:t>
            </a:r>
          </a:p>
          <a:p>
            <a:r>
              <a:rPr lang="en-US" dirty="0">
                <a:latin typeface="Times New Roman" panose="02020603050405020304" pitchFamily="18" charset="0"/>
                <a:cs typeface="Times New Roman" panose="02020603050405020304" pitchFamily="18" charset="0"/>
              </a:rPr>
              <a:t>Decentralization</a:t>
            </a:r>
          </a:p>
          <a:p>
            <a:r>
              <a:rPr lang="en-US" dirty="0">
                <a:latin typeface="Times New Roman" panose="02020603050405020304" pitchFamily="18" charset="0"/>
                <a:cs typeface="Times New Roman" panose="02020603050405020304" pitchFamily="18" charset="0"/>
              </a:rPr>
              <a:t>Development</a:t>
            </a:r>
          </a:p>
          <a:p>
            <a:r>
              <a:rPr lang="en-US" dirty="0">
                <a:latin typeface="Times New Roman" panose="02020603050405020304" pitchFamily="18" charset="0"/>
                <a:cs typeface="Times New Roman" panose="02020603050405020304" pitchFamily="18" charset="0"/>
              </a:rPr>
              <a:t>Transparency</a:t>
            </a:r>
          </a:p>
          <a:p>
            <a:endParaRPr lang="en-US" dirty="0"/>
          </a:p>
        </p:txBody>
      </p:sp>
      <p:sp>
        <p:nvSpPr>
          <p:cNvPr id="4" name="Date Placeholder 3"/>
          <p:cNvSpPr>
            <a:spLocks noGrp="1"/>
          </p:cNvSpPr>
          <p:nvPr>
            <p:ph type="dt" sz="half" idx="10"/>
          </p:nvPr>
        </p:nvSpPr>
        <p:spPr/>
        <p:txBody>
          <a:bodyPr/>
          <a:lstStyle/>
          <a:p>
            <a:fld id="{C2CA8FBA-F92A-6E40-9115-9FBBD9F47195}"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6" name="Title 1">
            <a:extLst>
              <a:ext uri="{FF2B5EF4-FFF2-40B4-BE49-F238E27FC236}">
                <a16:creationId xmlns:a16="http://schemas.microsoft.com/office/drawing/2014/main" id="{313F9963-3EC2-3161-BB07-56AEEF0E816B}"/>
              </a:ext>
            </a:extLst>
          </p:cNvPr>
          <p:cNvSpPr txBox="1">
            <a:spLocks noGrp="1"/>
          </p:cNvSpPr>
          <p:nvPr>
            <p:ph type="title"/>
          </p:nvPr>
        </p:nvSpPr>
        <p:spPr>
          <a:xfrm>
            <a:off x="1371600" y="3508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defRPr/>
            </a:pPr>
            <a:r>
              <a:rPr lang="en-US" sz="2000" b="1" dirty="0">
                <a:latin typeface="Times New Roman" panose="02020603050405020304" pitchFamily="18" charset="0"/>
                <a:cs typeface="Times New Roman" panose="02020603050405020304" pitchFamily="18" charset="0"/>
              </a:rPr>
              <a:t>Understanding Permissioned </a:t>
            </a:r>
            <a:r>
              <a:rPr lang="en-US" sz="2000" b="1" dirty="0" err="1">
                <a:latin typeface="Times New Roman" panose="02020603050405020304" pitchFamily="18" charset="0"/>
                <a:cs typeface="Times New Roman" panose="02020603050405020304" pitchFamily="18" charset="0"/>
              </a:rPr>
              <a:t>Blockchains</a:t>
            </a:r>
            <a:br>
              <a:rPr lang="en-US" sz="2000" b="1" dirty="0">
                <a:latin typeface="Times New Roman" panose="02020603050405020304" pitchFamily="18" charset="0"/>
                <a:cs typeface="Times New Roman" panose="02020603050405020304" pitchFamily="18" charset="0"/>
              </a:rPr>
            </a:br>
            <a:r>
              <a:rPr kumimoji="0" lang="en-US" sz="20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 (CO1)</a:t>
            </a:r>
            <a:r>
              <a:rPr kumimoji="0" lang="en-US" sz="20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t>
            </a:r>
            <a:endParaRPr kumimoji="0" lang="en-US" sz="20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4160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algn="just"/>
            <a:r>
              <a:rPr lang="en-US" dirty="0">
                <a:latin typeface="Times New Roman" panose="02020603050405020304" pitchFamily="18" charset="0"/>
                <a:cs typeface="Times New Roman" panose="02020603050405020304" pitchFamily="18" charset="0"/>
              </a:rPr>
              <a:t>Cryptographic Hash Function: Hashing is a method of applying a cryptographic hash function to data, which calculates a relatively unique output (called a message digest, or just digest). </a:t>
            </a:r>
          </a:p>
          <a:p>
            <a:pPr algn="just"/>
            <a:r>
              <a:rPr lang="en-US" dirty="0">
                <a:latin typeface="Times New Roman" panose="02020603050405020304" pitchFamily="18" charset="0"/>
                <a:cs typeface="Times New Roman" panose="02020603050405020304" pitchFamily="18" charset="0"/>
              </a:rPr>
              <a:t>Important security properties are: </a:t>
            </a:r>
          </a:p>
          <a:p>
            <a:pPr marL="0" indent="0" algn="just">
              <a:buNone/>
            </a:pPr>
            <a:r>
              <a:rPr lang="en-US" dirty="0">
                <a:latin typeface="Times New Roman" panose="02020603050405020304" pitchFamily="18" charset="0"/>
                <a:cs typeface="Times New Roman" panose="02020603050405020304" pitchFamily="18" charset="0"/>
              </a:rPr>
              <a:t>a. They are preimage resistant. This means that they are one-way; it is computationally infeasible to compute the correct input value given some output value</a:t>
            </a:r>
          </a:p>
          <a:p>
            <a:pPr marL="0" indent="0" algn="just">
              <a:buNone/>
            </a:pPr>
            <a:r>
              <a:rPr lang="en-US" dirty="0">
                <a:latin typeface="Times New Roman" panose="02020603050405020304" pitchFamily="18" charset="0"/>
                <a:cs typeface="Times New Roman" panose="02020603050405020304" pitchFamily="18" charset="0"/>
              </a:rPr>
              <a:t>b. They are second preimage resistant. cryptographic hash functions are designed so that given a specific input, it is computationally infeasible to find a second input which produces the same output</a:t>
            </a:r>
          </a:p>
          <a:p>
            <a:pPr marL="0" indent="0" algn="just">
              <a:buNone/>
            </a:pPr>
            <a:r>
              <a:rPr lang="en-US" dirty="0">
                <a:latin typeface="Times New Roman" panose="02020603050405020304" pitchFamily="18" charset="0"/>
                <a:cs typeface="Times New Roman" panose="02020603050405020304" pitchFamily="18" charset="0"/>
              </a:rPr>
              <a:t>c. They are collision resistant. [This means that one cannot find two inputs that hash to the same output.]  for an input of nearly any size</a:t>
            </a:r>
          </a:p>
        </p:txBody>
      </p:sp>
      <p:sp>
        <p:nvSpPr>
          <p:cNvPr id="4" name="Date Placeholder 3"/>
          <p:cNvSpPr>
            <a:spLocks noGrp="1"/>
          </p:cNvSpPr>
          <p:nvPr>
            <p:ph type="dt" sz="half" idx="10"/>
          </p:nvPr>
        </p:nvSpPr>
        <p:spPr/>
        <p:txBody>
          <a:bodyPr/>
          <a:lstStyle/>
          <a:p>
            <a:fld id="{7DBF6164-007A-D24D-99DC-4C0CE6FA5CE2}"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defRPr/>
            </a:pPr>
            <a:r>
              <a:rPr lang="en-US" sz="3200" dirty="0">
                <a:latin typeface="Times New Roman" panose="02020603050405020304" pitchFamily="18" charset="0"/>
                <a:cs typeface="Times New Roman" panose="02020603050405020304" pitchFamily="18" charset="0"/>
              </a:rPr>
              <a:t>Cryptographic Hash Function</a:t>
            </a: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(CO1)</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51673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dirty="0"/>
              <a:t>2. Cryptographic Nonce •A cryptographic nonce is an arbitrary number that is only used once. •A cryptographic nonce can be combined with data to produce different hash digests per nonce: hash (data + nonce) = digest •Only changing the nonce value provides a mechanism for obtaining different digest values while keeping the same data. •This technique is utilized in the (proof of work) consensus </a:t>
            </a:r>
            <a:r>
              <a:rPr lang="en-US"/>
              <a:t>model </a:t>
            </a:r>
          </a:p>
          <a:p>
            <a:r>
              <a:rPr lang="en-US"/>
              <a:t>3</a:t>
            </a:r>
            <a:r>
              <a:rPr lang="en-US" dirty="0"/>
              <a:t>. Transactions •Transaction represents an interaction between parties. •With cryptocurrencies, for example, a transaction represents a transfer of the cryptocurrency between </a:t>
            </a:r>
            <a:r>
              <a:rPr lang="en-US" dirty="0" err="1"/>
              <a:t>blockchain</a:t>
            </a:r>
            <a:r>
              <a:rPr lang="en-US" dirty="0"/>
              <a:t> network users. •For business-to-business scenarios, a transaction could be a way of recording activities occurring on digital or physical assets</a:t>
            </a:r>
          </a:p>
        </p:txBody>
      </p:sp>
      <p:sp>
        <p:nvSpPr>
          <p:cNvPr id="4" name="Date Placeholder 3"/>
          <p:cNvSpPr>
            <a:spLocks noGrp="1"/>
          </p:cNvSpPr>
          <p:nvPr>
            <p:ph type="dt" sz="half" idx="10"/>
          </p:nvPr>
        </p:nvSpPr>
        <p:spPr/>
        <p:txBody>
          <a:bodyPr/>
          <a:lstStyle/>
          <a:p>
            <a:fld id="{3DF345BE-07FF-0F40-A172-3C79F536B60A}"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6" name="Title 1">
            <a:extLst>
              <a:ext uri="{FF2B5EF4-FFF2-40B4-BE49-F238E27FC236}">
                <a16:creationId xmlns:a16="http://schemas.microsoft.com/office/drawing/2014/main" id="{BEE8C055-A06D-7542-94F6-C73D13D2B678}"/>
              </a:ext>
            </a:extLst>
          </p:cNvPr>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defRPr/>
            </a:pPr>
            <a:r>
              <a:rPr lang="en-US" sz="3200" dirty="0">
                <a:latin typeface="Times New Roman" panose="02020603050405020304" pitchFamily="18" charset="0"/>
                <a:cs typeface="Times New Roman" panose="02020603050405020304" pitchFamily="18" charset="0"/>
              </a:rPr>
              <a:t>Cryptographic Hash Function</a:t>
            </a: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(CO1)</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93520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0" indent="0" algn="just">
              <a:buNone/>
            </a:pPr>
            <a:r>
              <a:rPr lang="en-US" dirty="0">
                <a:latin typeface="Times New Roman" panose="02020603050405020304" pitchFamily="18" charset="0"/>
                <a:cs typeface="Times New Roman" panose="02020603050405020304" pitchFamily="18" charset="0"/>
              </a:rPr>
              <a:t>3. Asymmetric Key Cryptography </a:t>
            </a:r>
          </a:p>
          <a:p>
            <a:pPr marL="0" indent="0" algn="just">
              <a:buNone/>
            </a:pPr>
            <a:r>
              <a:rPr lang="en-US" dirty="0">
                <a:latin typeface="Times New Roman" panose="02020603050405020304" pitchFamily="18" charset="0"/>
                <a:cs typeface="Times New Roman" panose="02020603050405020304" pitchFamily="18" charset="0"/>
              </a:rPr>
              <a:t>4. Addresses and Address Derivation: </a:t>
            </a:r>
          </a:p>
          <a:p>
            <a:pPr marL="0" indent="0" algn="just">
              <a:buNone/>
            </a:pPr>
            <a:r>
              <a:rPr lang="en-US" dirty="0">
                <a:latin typeface="Times New Roman" panose="02020603050405020304" pitchFamily="18" charset="0"/>
                <a:cs typeface="Times New Roman" panose="02020603050405020304" pitchFamily="18" charset="0"/>
              </a:rPr>
              <a:t>• Some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networks make use of an address, which is a short, alphanumeric string of characters derived from the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network user’s public key using a cryptographic hash function, along with some additional data (e.g., version number, checksums).</a:t>
            </a:r>
          </a:p>
          <a:p>
            <a:pPr marL="0" indent="0" algn="just">
              <a:buNone/>
            </a:pPr>
            <a:r>
              <a:rPr lang="en-US" dirty="0">
                <a:latin typeface="Times New Roman" panose="02020603050405020304" pitchFamily="18" charset="0"/>
                <a:cs typeface="Times New Roman" panose="02020603050405020304" pitchFamily="18" charset="0"/>
              </a:rPr>
              <a:t>• Most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implementations make use of addresses as the “to” and “from” endpoints in a transaction. </a:t>
            </a:r>
          </a:p>
          <a:p>
            <a:pPr marL="0" indent="0" algn="just">
              <a:buNone/>
            </a:pPr>
            <a:r>
              <a:rPr lang="en-US" dirty="0">
                <a:latin typeface="Times New Roman" panose="02020603050405020304" pitchFamily="18" charset="0"/>
                <a:cs typeface="Times New Roman" panose="02020603050405020304" pitchFamily="18" charset="0"/>
              </a:rPr>
              <a:t>• These Addresses are shorter than the public keys and are not secret. • One method to generate an address is to create a public key, applying a cryptographic hash function to it, and converting the hash to text.</a:t>
            </a:r>
          </a:p>
          <a:p>
            <a:pPr marL="0" indent="0" algn="just">
              <a:buNone/>
            </a:pPr>
            <a:r>
              <a:rPr lang="en-US" dirty="0">
                <a:latin typeface="Times New Roman" panose="02020603050405020304" pitchFamily="18" charset="0"/>
                <a:cs typeface="Times New Roman" panose="02020603050405020304" pitchFamily="18" charset="0"/>
              </a:rPr>
              <a:t>• public key cryptographic hash function address</a:t>
            </a:r>
          </a:p>
        </p:txBody>
      </p:sp>
      <p:sp>
        <p:nvSpPr>
          <p:cNvPr id="4" name="Date Placeholder 3"/>
          <p:cNvSpPr>
            <a:spLocks noGrp="1"/>
          </p:cNvSpPr>
          <p:nvPr>
            <p:ph type="dt" sz="half" idx="10"/>
          </p:nvPr>
        </p:nvSpPr>
        <p:spPr/>
        <p:txBody>
          <a:bodyPr/>
          <a:lstStyle/>
          <a:p>
            <a:fld id="{45CE8EBC-45BB-7C4D-86B8-F786F027BD9E}"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pic>
        <p:nvPicPr>
          <p:cNvPr id="8" name="Picture 7" descr="Logo, company name&#10;&#10;Description automatically generated">
            <a:extLst>
              <a:ext uri="{FF2B5EF4-FFF2-40B4-BE49-F238E27FC236}">
                <a16:creationId xmlns:a16="http://schemas.microsoft.com/office/drawing/2014/main" id="{C0982A22-3760-4F85-9DA0-BD8C6076F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65134"/>
            <a:ext cx="1295400" cy="801666"/>
          </a:xfrm>
          <a:prstGeom prst="rect">
            <a:avLst/>
          </a:prstGeom>
        </p:spPr>
      </p:pic>
      <p:sp>
        <p:nvSpPr>
          <p:cNvPr id="6" name="Title 1">
            <a:extLst>
              <a:ext uri="{FF2B5EF4-FFF2-40B4-BE49-F238E27FC236}">
                <a16:creationId xmlns:a16="http://schemas.microsoft.com/office/drawing/2014/main" id="{AAEA8F12-05C8-07CA-5E11-C18BF8C4C176}"/>
              </a:ext>
            </a:extLst>
          </p:cNvPr>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defRPr/>
            </a:pPr>
            <a:r>
              <a:rPr lang="en-US" sz="3200" dirty="0">
                <a:latin typeface="Times New Roman" panose="02020603050405020304" pitchFamily="18" charset="0"/>
                <a:cs typeface="Times New Roman" panose="02020603050405020304" pitchFamily="18" charset="0"/>
              </a:rPr>
              <a:t>Cryptographic Hash Function</a:t>
            </a: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(CO1)</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3965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gn="just">
              <a:buNone/>
            </a:pPr>
            <a:r>
              <a:rPr lang="en-US" dirty="0"/>
              <a:t>•</a:t>
            </a:r>
            <a:r>
              <a:rPr lang="en-US" sz="2900" dirty="0">
                <a:latin typeface="Times New Roman" panose="02020603050405020304" pitchFamily="18" charset="0"/>
                <a:cs typeface="Times New Roman" panose="02020603050405020304" pitchFamily="18" charset="0"/>
              </a:rPr>
              <a:t>Each </a:t>
            </a:r>
            <a:r>
              <a:rPr lang="en-US" sz="2900" dirty="0" err="1">
                <a:latin typeface="Times New Roman" panose="02020603050405020304" pitchFamily="18" charset="0"/>
                <a:cs typeface="Times New Roman" panose="02020603050405020304" pitchFamily="18" charset="0"/>
              </a:rPr>
              <a:t>blockchain</a:t>
            </a:r>
            <a:r>
              <a:rPr lang="en-US" sz="2900" dirty="0">
                <a:latin typeface="Times New Roman" panose="02020603050405020304" pitchFamily="18" charset="0"/>
                <a:cs typeface="Times New Roman" panose="02020603050405020304" pitchFamily="18" charset="0"/>
              </a:rPr>
              <a:t> implementation may implement a different method to derive an address. </a:t>
            </a:r>
          </a:p>
          <a:p>
            <a:pPr marL="0" indent="0" algn="just">
              <a:buNone/>
            </a:pPr>
            <a:r>
              <a:rPr lang="en-US" sz="2900" dirty="0">
                <a:latin typeface="Times New Roman" panose="02020603050405020304" pitchFamily="18" charset="0"/>
                <a:cs typeface="Times New Roman" panose="02020603050405020304" pitchFamily="18" charset="0"/>
              </a:rPr>
              <a:t>•For </a:t>
            </a:r>
            <a:r>
              <a:rPr lang="en-US" sz="2900" dirty="0" err="1">
                <a:latin typeface="Times New Roman" panose="02020603050405020304" pitchFamily="18" charset="0"/>
                <a:cs typeface="Times New Roman" panose="02020603050405020304" pitchFamily="18" charset="0"/>
              </a:rPr>
              <a:t>permissionless</a:t>
            </a:r>
            <a:r>
              <a:rPr lang="en-US" sz="2900" dirty="0">
                <a:latin typeface="Times New Roman" panose="02020603050405020304" pitchFamily="18" charset="0"/>
                <a:cs typeface="Times New Roman" panose="02020603050405020304" pitchFamily="18" charset="0"/>
              </a:rPr>
              <a:t> </a:t>
            </a:r>
            <a:r>
              <a:rPr lang="en-US" sz="2900" dirty="0" err="1">
                <a:latin typeface="Times New Roman" panose="02020603050405020304" pitchFamily="18" charset="0"/>
                <a:cs typeface="Times New Roman" panose="02020603050405020304" pitchFamily="18" charset="0"/>
              </a:rPr>
              <a:t>blockchain</a:t>
            </a:r>
            <a:r>
              <a:rPr lang="en-US" sz="2900" dirty="0">
                <a:latin typeface="Times New Roman" panose="02020603050405020304" pitchFamily="18" charset="0"/>
                <a:cs typeface="Times New Roman" panose="02020603050405020304" pitchFamily="18" charset="0"/>
              </a:rPr>
              <a:t> networks, which allow anonymous account creation, a </a:t>
            </a:r>
            <a:r>
              <a:rPr lang="en-US" sz="2900" dirty="0" err="1">
                <a:latin typeface="Times New Roman" panose="02020603050405020304" pitchFamily="18" charset="0"/>
                <a:cs typeface="Times New Roman" panose="02020603050405020304" pitchFamily="18" charset="0"/>
              </a:rPr>
              <a:t>blockchain</a:t>
            </a:r>
            <a:r>
              <a:rPr lang="en-US" sz="2900" dirty="0">
                <a:latin typeface="Times New Roman" panose="02020603050405020304" pitchFamily="18" charset="0"/>
                <a:cs typeface="Times New Roman" panose="02020603050405020304" pitchFamily="18" charset="0"/>
              </a:rPr>
              <a:t> network user can generate as many asymmetric-key pairs, and therefore addresses as desired, allowing for a varying degree of pseudo-anonymity. </a:t>
            </a:r>
          </a:p>
          <a:p>
            <a:pPr marL="0" indent="0" algn="just">
              <a:buNone/>
            </a:pPr>
            <a:r>
              <a:rPr lang="en-US" sz="2900" dirty="0">
                <a:latin typeface="Times New Roman" panose="02020603050405020304" pitchFamily="18" charset="0"/>
                <a:cs typeface="Times New Roman" panose="02020603050405020304" pitchFamily="18" charset="0"/>
              </a:rPr>
              <a:t>•Addresses may act as the public-facing identifier in a </a:t>
            </a:r>
            <a:r>
              <a:rPr lang="en-US" sz="2900" dirty="0" err="1">
                <a:latin typeface="Times New Roman" panose="02020603050405020304" pitchFamily="18" charset="0"/>
                <a:cs typeface="Times New Roman" panose="02020603050405020304" pitchFamily="18" charset="0"/>
              </a:rPr>
              <a:t>blockchain</a:t>
            </a:r>
            <a:r>
              <a:rPr lang="en-US" sz="2900" dirty="0">
                <a:latin typeface="Times New Roman" panose="02020603050405020304" pitchFamily="18" charset="0"/>
                <a:cs typeface="Times New Roman" panose="02020603050405020304" pitchFamily="18" charset="0"/>
              </a:rPr>
              <a:t> network for a user, and oftentimes an address will be converted into a QR code </a:t>
            </a:r>
          </a:p>
          <a:p>
            <a:pPr marL="0" indent="0" algn="just">
              <a:buNone/>
            </a:pPr>
            <a:r>
              <a:rPr lang="en-US" sz="2900" dirty="0">
                <a:latin typeface="Times New Roman" panose="02020603050405020304" pitchFamily="18" charset="0"/>
                <a:cs typeface="Times New Roman" panose="02020603050405020304" pitchFamily="18" charset="0"/>
              </a:rPr>
              <a:t>5. Private Key Storage : •Users must manage and securely store their own private keys </a:t>
            </a:r>
          </a:p>
          <a:p>
            <a:pPr marL="0" indent="0" algn="just">
              <a:buNone/>
            </a:pPr>
            <a:r>
              <a:rPr lang="en-US" sz="2900" dirty="0">
                <a:latin typeface="Times New Roman" panose="02020603050405020304" pitchFamily="18" charset="0"/>
                <a:cs typeface="Times New Roman" panose="02020603050405020304" pitchFamily="18" charset="0"/>
              </a:rPr>
              <a:t>•Instead of recording them manually, they often use software to securely store them.</a:t>
            </a:r>
          </a:p>
          <a:p>
            <a:pPr marL="0" indent="0" algn="just">
              <a:buNone/>
            </a:pPr>
            <a:r>
              <a:rPr lang="en-US" sz="2900" dirty="0">
                <a:latin typeface="Times New Roman" panose="02020603050405020304" pitchFamily="18" charset="0"/>
                <a:cs typeface="Times New Roman" panose="02020603050405020304" pitchFamily="18" charset="0"/>
              </a:rPr>
              <a:t>•This software is often referred to as a wallet. </a:t>
            </a:r>
          </a:p>
        </p:txBody>
      </p:sp>
      <p:sp>
        <p:nvSpPr>
          <p:cNvPr id="4" name="Date Placeholder 3"/>
          <p:cNvSpPr>
            <a:spLocks noGrp="1"/>
          </p:cNvSpPr>
          <p:nvPr>
            <p:ph type="dt" sz="half" idx="10"/>
          </p:nvPr>
        </p:nvSpPr>
        <p:spPr/>
        <p:txBody>
          <a:bodyPr/>
          <a:lstStyle/>
          <a:p>
            <a:fld id="{0727655F-306C-EF44-9162-4E89D3CDD01A}"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6" name="Title 1">
            <a:extLst>
              <a:ext uri="{FF2B5EF4-FFF2-40B4-BE49-F238E27FC236}">
                <a16:creationId xmlns:a16="http://schemas.microsoft.com/office/drawing/2014/main" id="{B0911DCC-B2A4-244C-74B4-00A5BE930C3E}"/>
              </a:ext>
            </a:extLst>
          </p:cNvPr>
          <p:cNvSpPr txBox="1">
            <a:spLocks noGrp="1"/>
          </p:cNvSpPr>
          <p:nvPr>
            <p:ph type="title"/>
          </p:nvPr>
        </p:nvSpPr>
        <p:spPr>
          <a:xfrm>
            <a:off x="1371600" y="3508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defRPr/>
            </a:pPr>
            <a:r>
              <a:rPr lang="en-US" sz="3200" dirty="0">
                <a:latin typeface="Times New Roman" panose="02020603050405020304" pitchFamily="18" charset="0"/>
                <a:cs typeface="Times New Roman" panose="02020603050405020304" pitchFamily="18" charset="0"/>
              </a:rPr>
              <a:t>Cryptographic Hash Function</a:t>
            </a: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(CO1)</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61643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0" indent="0" algn="just">
              <a:buNone/>
            </a:pPr>
            <a:r>
              <a:rPr lang="en-US" dirty="0">
                <a:latin typeface="Times New Roman" panose="02020603050405020304" pitchFamily="18" charset="0"/>
                <a:cs typeface="Times New Roman" panose="02020603050405020304" pitchFamily="18" charset="0"/>
              </a:rPr>
              <a:t>The wallet can store private keys, public keys, and associated addresses. </a:t>
            </a:r>
          </a:p>
          <a:p>
            <a:pPr marL="0" indent="0" algn="just">
              <a:buNone/>
            </a:pPr>
            <a:r>
              <a:rPr lang="en-US" dirty="0">
                <a:latin typeface="Times New Roman" panose="02020603050405020304" pitchFamily="18" charset="0"/>
                <a:cs typeface="Times New Roman" panose="02020603050405020304" pitchFamily="18" charset="0"/>
              </a:rPr>
              <a:t>•It may also perform other functions, such as calculating the total number of digital assets a user may have. </a:t>
            </a:r>
          </a:p>
          <a:p>
            <a:pPr marL="0" indent="0" algn="just">
              <a:buNone/>
            </a:pPr>
            <a:r>
              <a:rPr lang="en-US" dirty="0">
                <a:latin typeface="Times New Roman" panose="02020603050405020304" pitchFamily="18" charset="0"/>
                <a:cs typeface="Times New Roman" panose="02020603050405020304" pitchFamily="18" charset="0"/>
              </a:rPr>
              <a:t>•If a user loses a private key, then any digital asset associated with that key is lost, because it is computationally infeasible to regenerate the same private key. </a:t>
            </a:r>
          </a:p>
          <a:p>
            <a:pPr marL="0" indent="0" algn="just">
              <a:buNone/>
            </a:pPr>
            <a:r>
              <a:rPr lang="en-US" dirty="0">
                <a:latin typeface="Times New Roman" panose="02020603050405020304" pitchFamily="18" charset="0"/>
                <a:cs typeface="Times New Roman" panose="02020603050405020304" pitchFamily="18" charset="0"/>
              </a:rPr>
              <a:t>•If a private key is stolen, the attacker will have full access to all digital assets controlled by that private key 6. Ledgers </a:t>
            </a:r>
          </a:p>
          <a:p>
            <a:pPr marL="0" indent="0" algn="just">
              <a:buNone/>
            </a:pPr>
            <a:r>
              <a:rPr lang="en-US" dirty="0">
                <a:latin typeface="Times New Roman" panose="02020603050405020304" pitchFamily="18" charset="0"/>
                <a:cs typeface="Times New Roman" panose="02020603050405020304" pitchFamily="18" charset="0"/>
              </a:rPr>
              <a:t>•It is a collection of transactions</a:t>
            </a:r>
          </a:p>
          <a:p>
            <a:pPr marL="0" indent="0" algn="just">
              <a:buNone/>
            </a:pPr>
            <a:r>
              <a:rPr lang="en-US" dirty="0">
                <a:latin typeface="Times New Roman" panose="02020603050405020304" pitchFamily="18" charset="0"/>
                <a:cs typeface="Times New Roman" panose="02020603050405020304" pitchFamily="18" charset="0"/>
              </a:rPr>
              <a:t> •Throughout history, pen and paper ledgers have been used to keep track of the exchange of goods and services.</a:t>
            </a:r>
          </a:p>
          <a:p>
            <a:pPr marL="0" indent="0" algn="just">
              <a:buNone/>
            </a:pPr>
            <a:r>
              <a:rPr lang="en-US" dirty="0">
                <a:latin typeface="Times New Roman" panose="02020603050405020304" pitchFamily="18" charset="0"/>
                <a:cs typeface="Times New Roman" panose="02020603050405020304" pitchFamily="18" charset="0"/>
              </a:rPr>
              <a:t> •In modern times, ledgers have been stored digitally, often in large databases owned and operated by a centralized trusted third party </a:t>
            </a:r>
          </a:p>
        </p:txBody>
      </p:sp>
      <p:sp>
        <p:nvSpPr>
          <p:cNvPr id="4" name="Date Placeholder 3"/>
          <p:cNvSpPr>
            <a:spLocks noGrp="1"/>
          </p:cNvSpPr>
          <p:nvPr>
            <p:ph type="dt" sz="half" idx="10"/>
          </p:nvPr>
        </p:nvSpPr>
        <p:spPr/>
        <p:txBody>
          <a:bodyPr/>
          <a:lstStyle/>
          <a:p>
            <a:fld id="{FEA3E040-342A-7F4F-B02E-D712865E1E73}"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3009726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229600" cy="4525963"/>
          </a:xfrm>
        </p:spPr>
        <p:txBody>
          <a:bodyPr>
            <a:normAutofit/>
          </a:bodyPr>
          <a:lstStyle/>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To assess </a:t>
            </a:r>
            <a:r>
              <a:rPr lang="en-US" sz="2400" dirty="0" err="1">
                <a:latin typeface="Times New Roman" panose="02020603050405020304" pitchFamily="18" charset="0"/>
                <a:cs typeface="Times New Roman" panose="02020603050405020304" pitchFamily="18" charset="0"/>
              </a:rPr>
              <a:t>blockchain</a:t>
            </a:r>
            <a:r>
              <a:rPr lang="en-US" sz="2400" dirty="0">
                <a:latin typeface="Times New Roman" panose="02020603050405020304" pitchFamily="18" charset="0"/>
                <a:cs typeface="Times New Roman" panose="02020603050405020304" pitchFamily="18" charset="0"/>
              </a:rPr>
              <a:t> applications in a structured manner.</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To impart knowledge in block chain techniques and able to present the concepts clearly and structured.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To get familiarity with future currencies and to create own crypto token. </a:t>
            </a:r>
          </a:p>
        </p:txBody>
      </p:sp>
      <p:sp>
        <p:nvSpPr>
          <p:cNvPr id="6" name="Date Placeholder 5"/>
          <p:cNvSpPr>
            <a:spLocks noGrp="1"/>
          </p:cNvSpPr>
          <p:nvPr>
            <p:ph type="dt" sz="half" idx="10"/>
          </p:nvPr>
        </p:nvSpPr>
        <p:spPr/>
        <p:txBody>
          <a:bodyPr/>
          <a:lstStyle/>
          <a:p>
            <a:fld id="{CDABD63A-E064-B041-B941-A9867D75E067}" type="datetime1">
              <a:rPr lang="en-IN" smtClean="0"/>
              <a:t>08/01/25</a:t>
            </a:fld>
            <a:endParaRPr lang="en-US"/>
          </a:p>
        </p:txBody>
      </p:sp>
      <p:sp>
        <p:nvSpPr>
          <p:cNvPr id="8" name="Title 1"/>
          <p:cNvSpPr txBox="1">
            <a:spLocks/>
          </p:cNvSpPr>
          <p:nvPr/>
        </p:nvSpPr>
        <p:spPr>
          <a:xfrm>
            <a:off x="1371600" y="1"/>
            <a:ext cx="7772400"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Course</a:t>
            </a:r>
            <a:r>
              <a:rPr kumimoji="0" lang="en-US" sz="3200" b="1" i="0" u="none" strike="noStrike" kern="1200" cap="none" spc="0" normalizeH="0" noProof="0" dirty="0">
                <a:ln>
                  <a:noFill/>
                </a:ln>
                <a:solidFill>
                  <a:schemeClr val="dk1"/>
                </a:solidFill>
                <a:effectLst/>
                <a:uLnTx/>
                <a:uFillTx/>
                <a:latin typeface="Times New Roman" pitchFamily="18" charset="0"/>
                <a:cs typeface="Times New Roman" pitchFamily="18" charset="0"/>
              </a:rPr>
              <a:t> Objective </a:t>
            </a:r>
            <a:endPar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11" name="Footer Placeholder 12"/>
          <p:cNvSpPr txBox="1">
            <a:spLocks/>
          </p:cNvSpPr>
          <p:nvPr/>
        </p:nvSpPr>
        <p:spPr>
          <a:xfrm>
            <a:off x="2286000" y="6248400"/>
            <a:ext cx="50292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Footer Placeholder 9"/>
          <p:cNvSpPr>
            <a:spLocks noGrp="1"/>
          </p:cNvSpPr>
          <p:nvPr>
            <p:ph type="ftr" sz="quarter" idx="11"/>
          </p:nvPr>
        </p:nvSpPr>
        <p:spPr/>
        <p:txBody>
          <a:bodyPr/>
          <a:lstStyle/>
          <a:p>
            <a:r>
              <a:rPr lang="en-US"/>
              <a:t>Ms. Barkha Bhardwaj         ACSAI-0601           Unit Number: 1</a:t>
            </a:r>
            <a:endParaRPr lang="en-US" dirty="0"/>
          </a:p>
        </p:txBody>
      </p:sp>
    </p:spTree>
    <p:extLst>
      <p:ext uri="{BB962C8B-B14F-4D97-AF65-F5344CB8AC3E}">
        <p14:creationId xmlns:p14="http://schemas.microsoft.com/office/powerpoint/2010/main" val="7902848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47500" lnSpcReduction="20000"/>
          </a:bodyPr>
          <a:lstStyle/>
          <a:p>
            <a:pPr fontAlgn="base"/>
            <a:r>
              <a:rPr lang="en-US" b="1" dirty="0" err="1"/>
              <a:t>Merkle</a:t>
            </a:r>
            <a:r>
              <a:rPr lang="en-US" b="1" dirty="0"/>
              <a:t> Tree</a:t>
            </a:r>
            <a:r>
              <a:rPr lang="en-US" dirty="0"/>
              <a:t>​</a:t>
            </a:r>
          </a:p>
          <a:p>
            <a:pPr fontAlgn="base"/>
            <a:r>
              <a:rPr lang="en-US" dirty="0"/>
              <a:t>The </a:t>
            </a:r>
            <a:r>
              <a:rPr lang="en-US" dirty="0" err="1"/>
              <a:t>Merkle</a:t>
            </a:r>
            <a:r>
              <a:rPr lang="en-US" dirty="0"/>
              <a:t> Tree takes its name from the mathematician Ralph </a:t>
            </a:r>
            <a:r>
              <a:rPr lang="en-US" dirty="0" err="1"/>
              <a:t>Merkle</a:t>
            </a:r>
            <a:r>
              <a:rPr lang="en-US" dirty="0"/>
              <a:t>. The discovery  was that much information can be represented in a single hash. For this, the data itself is first  hashed. Then the hashes are hashed again and merged. Finally, the </a:t>
            </a:r>
            <a:r>
              <a:rPr lang="en-US" dirty="0" err="1"/>
              <a:t>Merkle</a:t>
            </a:r>
            <a:r>
              <a:rPr lang="en-US" dirty="0"/>
              <a:t> Tree is merged into  a single hash. This last hash is also called the root hash, the root of the tree. It represents all the  information of its “leaves” (individual transactions) and “branches” (hashes of the leaves) in a  relatively short string.​</a:t>
            </a:r>
          </a:p>
          <a:p>
            <a:pPr fontAlgn="base"/>
            <a:r>
              <a:rPr lang="en-US" dirty="0"/>
              <a:t>​</a:t>
            </a:r>
          </a:p>
          <a:p>
            <a:pPr fontAlgn="base"/>
            <a:r>
              <a:rPr lang="en-US" dirty="0"/>
              <a:t>Creating the root hash is quick and easy, as long as all branches and leaves are known.  We remember the function of a hash function: it works clearly and quickly in one direction  and is impossible to break down in the other direction. If the root hash is known, but the  transactions are unknown, it is impossible to guess the transactions.​</a:t>
            </a:r>
          </a:p>
          <a:p>
            <a:pPr fontAlgn="base"/>
            <a:r>
              <a:rPr lang="en-US" dirty="0"/>
              <a:t>​</a:t>
            </a:r>
          </a:p>
          <a:p>
            <a:pPr fontAlgn="base"/>
            <a:r>
              <a:rPr lang="en-US" dirty="0"/>
              <a:t>A root hash alone is therefore not enough, and the rest of the block must be saved.  Thus, the miner can validate the root hash at any time by hashing the information contained in  the block again. As long as the hash function is the same, the miners always get the same hash  for a given input of data. This is very handy because they can only check if they are on the  same level as the hash.​</a:t>
            </a:r>
          </a:p>
          <a:p>
            <a:pPr fontAlgn="base"/>
            <a:r>
              <a:rPr lang="en-US" dirty="0"/>
              <a:t>​</a:t>
            </a:r>
          </a:p>
          <a:p>
            <a:endParaRPr lang="en-US" dirty="0"/>
          </a:p>
        </p:txBody>
      </p:sp>
      <p:sp>
        <p:nvSpPr>
          <p:cNvPr id="4" name="Date Placeholder 3"/>
          <p:cNvSpPr>
            <a:spLocks noGrp="1"/>
          </p:cNvSpPr>
          <p:nvPr>
            <p:ph type="dt" sz="half" idx="10"/>
          </p:nvPr>
        </p:nvSpPr>
        <p:spPr/>
        <p:txBody>
          <a:bodyPr/>
          <a:lstStyle/>
          <a:p>
            <a:fld id="{DA808CD6-E2D8-7749-8FA2-8BD7073CAB6D}"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7"/>
            <a:ext cx="7315200" cy="102234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defRPr/>
            </a:pPr>
            <a:r>
              <a:rPr lang="en-US" sz="3200" b="1" dirty="0" err="1"/>
              <a:t>Merkle</a:t>
            </a:r>
            <a:r>
              <a:rPr lang="en-US" sz="3200" b="1" dirty="0"/>
              <a:t> Tree</a:t>
            </a:r>
            <a:r>
              <a:rPr lang="en-US" sz="3200" dirty="0"/>
              <a:t>​</a:t>
            </a:r>
            <a:br>
              <a:rPr lang="en-US" sz="3200" dirty="0"/>
            </a:br>
            <a:r>
              <a:rPr kumimoji="0" lang="en-US" sz="3200" b="1" i="0" u="none" strike="noStrike" kern="1200" cap="none" spc="0" normalizeH="0" baseline="0" noProof="0" dirty="0">
                <a:ln>
                  <a:noFill/>
                </a:ln>
                <a:solidFill>
                  <a:schemeClr val="dk1"/>
                </a:solidFill>
                <a:effectLst/>
                <a:uLnTx/>
                <a:uFillTx/>
              </a:rPr>
              <a:t>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15342634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pPr algn="just" fontAlgn="base"/>
            <a:r>
              <a:rPr lang="en-US" dirty="0">
                <a:latin typeface="Times New Roman" panose="02020603050405020304" pitchFamily="18" charset="0"/>
                <a:cs typeface="Times New Roman" panose="02020603050405020304" pitchFamily="18" charset="0"/>
              </a:rPr>
              <a:t>In this context, it is easier to understand the mining of the proof of work. When mining,  the block header of the block is incrementally changed to get a special hash. The header  consists of five constants and one variable. The constants are the version number of the  software, the hash of the previous block, the root hash of the </a:t>
            </a:r>
            <a:r>
              <a:rPr lang="en-US" dirty="0" err="1">
                <a:latin typeface="Times New Roman" panose="02020603050405020304" pitchFamily="18" charset="0"/>
                <a:cs typeface="Times New Roman" panose="02020603050405020304" pitchFamily="18" charset="0"/>
              </a:rPr>
              <a:t>Merkle</a:t>
            </a:r>
            <a:r>
              <a:rPr lang="en-US" dirty="0">
                <a:latin typeface="Times New Roman" panose="02020603050405020304" pitchFamily="18" charset="0"/>
                <a:cs typeface="Times New Roman" panose="02020603050405020304" pitchFamily="18" charset="0"/>
              </a:rPr>
              <a:t> tree, the timestamp, and  the target size of the searched hash in bytes.​</a:t>
            </a:r>
          </a:p>
          <a:p>
            <a:pPr algn="just" fontAlgn="base"/>
            <a:r>
              <a:rPr lang="en-US" dirty="0">
                <a:latin typeface="Times New Roman" panose="02020603050405020304" pitchFamily="18" charset="0"/>
                <a:cs typeface="Times New Roman" panose="02020603050405020304" pitchFamily="18" charset="0"/>
              </a:rPr>
              <a:t>​</a:t>
            </a:r>
          </a:p>
          <a:p>
            <a:pPr algn="just" fontAlgn="base"/>
            <a:r>
              <a:rPr lang="en-US" dirty="0">
                <a:latin typeface="Times New Roman" panose="02020603050405020304" pitchFamily="18" charset="0"/>
                <a:cs typeface="Times New Roman" panose="02020603050405020304" pitchFamily="18" charset="0"/>
              </a:rPr>
              <a:t>The variable is the nonce. A nonce is a number raised by one. Then the miner hashes  the data and checks if the data results in a hash that is below the searched target value. If the  hash value is greater than the target, the miner repeats the process; So it increases the nonce by  one, hashes and checks again. It repeats this until it finds a hash below the target, or it gets  another block from another networker whose hash is below the target. Then takes this new  block and uses it as the basis for the next block (using the new hash as the “hash of the  previous block”).​</a:t>
            </a:r>
          </a:p>
          <a:p>
            <a:pPr algn="just" fontAlgn="base"/>
            <a:r>
              <a:rPr lang="en-US" dirty="0">
                <a:latin typeface="Times New Roman" panose="02020603050405020304" pitchFamily="18" charset="0"/>
                <a:cs typeface="Times New Roman" panose="02020603050405020304" pitchFamily="18" charset="0"/>
              </a:rPr>
              <a:t>​</a:t>
            </a:r>
          </a:p>
        </p:txBody>
      </p:sp>
      <p:sp>
        <p:nvSpPr>
          <p:cNvPr id="4" name="Date Placeholder 3"/>
          <p:cNvSpPr>
            <a:spLocks noGrp="1"/>
          </p:cNvSpPr>
          <p:nvPr>
            <p:ph type="dt" sz="half" idx="10"/>
          </p:nvPr>
        </p:nvSpPr>
        <p:spPr/>
        <p:txBody>
          <a:bodyPr/>
          <a:lstStyle/>
          <a:p>
            <a:fld id="{A0B6C2F8-3254-9242-869D-471F3D16A13B}"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7721239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47500" lnSpcReduction="20000"/>
          </a:bodyPr>
          <a:lstStyle/>
          <a:p>
            <a:pPr algn="just" fontAlgn="base"/>
            <a:r>
              <a:rPr lang="en-US" dirty="0">
                <a:latin typeface="Times New Roman" panose="02020603050405020304" pitchFamily="18" charset="0"/>
                <a:cs typeface="Times New Roman" panose="02020603050405020304" pitchFamily="18" charset="0"/>
              </a:rPr>
              <a:t>Mining is a hyper-repetitive process whose goal is to find a special hash. Once the hash  is found, the game starts again. The probability of finding a special hash depends on the  difficulty. On average Bitcoin finds a new block every ten minutes. The difficulty keeps  adapting, so this average stays the same.​</a:t>
            </a:r>
          </a:p>
          <a:p>
            <a:pPr algn="just" fontAlgn="base"/>
            <a:r>
              <a:rPr lang="en-US" dirty="0">
                <a:latin typeface="Times New Roman" panose="02020603050405020304" pitchFamily="18" charset="0"/>
                <a:cs typeface="Times New Roman" panose="02020603050405020304" pitchFamily="18" charset="0"/>
              </a:rPr>
              <a:t>​</a:t>
            </a:r>
          </a:p>
          <a:p>
            <a:pPr algn="just" fontAlgn="base"/>
            <a:r>
              <a:rPr lang="en-US" dirty="0">
                <a:latin typeface="Times New Roman" panose="02020603050405020304" pitchFamily="18" charset="0"/>
                <a:cs typeface="Times New Roman" panose="02020603050405020304" pitchFamily="18" charset="0"/>
              </a:rPr>
              <a:t>The special feature of this process is that the special hash can only be found by  guessing. This rate costs computing power and therefore energy. A look at the special hash is  enough to see that it is special because it begins with zeros.​</a:t>
            </a:r>
          </a:p>
          <a:p>
            <a:pPr algn="just" fontAlgn="base"/>
            <a:r>
              <a:rPr lang="en-US" dirty="0">
                <a:latin typeface="Times New Roman" panose="02020603050405020304" pitchFamily="18" charset="0"/>
                <a:cs typeface="Times New Roman" panose="02020603050405020304" pitchFamily="18" charset="0"/>
              </a:rPr>
              <a:t>Here is an example of such a hash from the Bitcoin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000000000000000000094bfa4edb1245c347e42452e4418e9fe5a1d24e335b16​</a:t>
            </a:r>
          </a:p>
          <a:p>
            <a:pPr algn="just" fontAlgn="base"/>
            <a:r>
              <a:rPr lang="en-US" dirty="0">
                <a:latin typeface="Times New Roman" panose="02020603050405020304" pitchFamily="18" charset="0"/>
                <a:cs typeface="Times New Roman" panose="02020603050405020304" pitchFamily="18" charset="0"/>
              </a:rPr>
              <a:t>​</a:t>
            </a:r>
          </a:p>
          <a:p>
            <a:pPr algn="just" fontAlgn="base"/>
            <a:r>
              <a:rPr lang="en-US" dirty="0">
                <a:latin typeface="Times New Roman" panose="02020603050405020304" pitchFamily="18" charset="0"/>
                <a:cs typeface="Times New Roman" panose="02020603050405020304" pitchFamily="18" charset="0"/>
              </a:rPr>
              <a:t>​</a:t>
            </a:r>
          </a:p>
          <a:p>
            <a:pPr algn="just" fontAlgn="base"/>
            <a:r>
              <a:rPr lang="en-US" b="1" dirty="0">
                <a:latin typeface="Times New Roman" panose="02020603050405020304" pitchFamily="18" charset="0"/>
                <a:cs typeface="Times New Roman" panose="02020603050405020304" pitchFamily="18" charset="0"/>
              </a:rPr>
              <a:t>Hashes: The </a:t>
            </a:r>
            <a:r>
              <a:rPr lang="en-US" b="1" dirty="0" err="1">
                <a:latin typeface="Times New Roman" panose="02020603050405020304" pitchFamily="18" charset="0"/>
                <a:cs typeface="Times New Roman" panose="02020603050405020304" pitchFamily="18" charset="0"/>
              </a:rPr>
              <a:t>matryoshka</a:t>
            </a:r>
            <a:r>
              <a:rPr lang="en-US" b="1" dirty="0">
                <a:latin typeface="Times New Roman" panose="02020603050405020304" pitchFamily="18" charset="0"/>
                <a:cs typeface="Times New Roman" panose="02020603050405020304" pitchFamily="18" charset="0"/>
              </a:rPr>
              <a:t> of the </a:t>
            </a:r>
            <a:r>
              <a:rPr lang="en-US" b="1"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a:t>
            </a:r>
          </a:p>
          <a:p>
            <a:pPr algn="just" fontAlgn="base"/>
            <a:r>
              <a:rPr lang="en-US" dirty="0">
                <a:latin typeface="Times New Roman" panose="02020603050405020304" pitchFamily="18" charset="0"/>
                <a:cs typeface="Times New Roman" panose="02020603050405020304" pitchFamily="18" charset="0"/>
              </a:rPr>
              <a:t>A block can be simplified as a </a:t>
            </a:r>
            <a:r>
              <a:rPr lang="en-US" dirty="0" err="1">
                <a:latin typeface="Times New Roman" panose="02020603050405020304" pitchFamily="18" charset="0"/>
                <a:cs typeface="Times New Roman" panose="02020603050405020304" pitchFamily="18" charset="0"/>
              </a:rPr>
              <a:t>matryoshka</a:t>
            </a:r>
            <a:r>
              <a:rPr lang="en-US" dirty="0">
                <a:latin typeface="Times New Roman" panose="02020603050405020304" pitchFamily="18" charset="0"/>
                <a:cs typeface="Times New Roman" panose="02020603050405020304" pitchFamily="18" charset="0"/>
              </a:rPr>
              <a:t> image. The smallest doll is the </a:t>
            </a:r>
            <a:r>
              <a:rPr lang="en-US" dirty="0" err="1">
                <a:latin typeface="Times New Roman" panose="02020603050405020304" pitchFamily="18" charset="0"/>
                <a:cs typeface="Times New Roman" panose="02020603050405020304" pitchFamily="18" charset="0"/>
              </a:rPr>
              <a:t>unhashed</a:t>
            </a:r>
            <a:r>
              <a:rPr lang="en-US" dirty="0">
                <a:latin typeface="Times New Roman" panose="02020603050405020304" pitchFamily="18" charset="0"/>
                <a:cs typeface="Times New Roman" panose="02020603050405020304" pitchFamily="18" charset="0"/>
              </a:rPr>
              <a:t>  transaction. The next envelope is the hashed form of this transaction. Thereafter, two hashed  transactions are hashed together. So the hashes are merged more and more. In the end, there is  only one hash remaining, the root hash, or the biggest </a:t>
            </a:r>
            <a:r>
              <a:rPr lang="en-US" dirty="0" err="1">
                <a:latin typeface="Times New Roman" panose="02020603050405020304" pitchFamily="18" charset="0"/>
                <a:cs typeface="Times New Roman" panose="02020603050405020304" pitchFamily="18" charset="0"/>
              </a:rPr>
              <a:t>matryoshka</a:t>
            </a:r>
            <a:r>
              <a:rPr lang="en-US" dirty="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4A92263C-1439-924B-8BF4-7EF466213C87}"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8685988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lgn="just"/>
            <a:r>
              <a:rPr lang="en-US" sz="1600" b="1" dirty="0">
                <a:latin typeface="Times New Roman" panose="02020603050405020304" pitchFamily="18" charset="0"/>
                <a:cs typeface="Times New Roman" panose="02020603050405020304" pitchFamily="18" charset="0"/>
              </a:rPr>
              <a:t>Cryptographic hashes and standard digital signatures </a:t>
            </a:r>
            <a:r>
              <a:rPr lang="en-US" sz="1600" dirty="0">
                <a:latin typeface="Times New Roman" panose="02020603050405020304" pitchFamily="18" charset="0"/>
                <a:cs typeface="Times New Roman" panose="02020603050405020304" pitchFamily="18" charset="0"/>
              </a:rPr>
              <a:t>that are essential for ensuring the </a:t>
            </a:r>
            <a:r>
              <a:rPr lang="en-US" sz="1600" dirty="0" err="1">
                <a:latin typeface="Times New Roman" panose="02020603050405020304" pitchFamily="18" charset="0"/>
                <a:cs typeface="Times New Roman" panose="02020603050405020304" pitchFamily="18" charset="0"/>
              </a:rPr>
              <a:t>blockchain</a:t>
            </a:r>
            <a:r>
              <a:rPr lang="en-US" sz="1600" dirty="0">
                <a:latin typeface="Times New Roman" panose="02020603050405020304" pitchFamily="18" charset="0"/>
                <a:cs typeface="Times New Roman" panose="02020603050405020304" pitchFamily="18" charset="0"/>
              </a:rPr>
              <a:t> as a globe ledger with tamper-proof, public verifiability and achievable consensus. While the latter category, mainly used for enhancing the privacy and anonymity of </a:t>
            </a:r>
            <a:r>
              <a:rPr lang="en-US" sz="1600" dirty="0" err="1">
                <a:latin typeface="Times New Roman" panose="02020603050405020304" pitchFamily="18" charset="0"/>
                <a:cs typeface="Times New Roman" panose="02020603050405020304" pitchFamily="18" charset="0"/>
              </a:rPr>
              <a:t>blockchain</a:t>
            </a:r>
            <a:r>
              <a:rPr lang="en-US" sz="1600" dirty="0">
                <a:latin typeface="Times New Roman" panose="02020603050405020304" pitchFamily="18" charset="0"/>
                <a:cs typeface="Times New Roman" panose="02020603050405020304" pitchFamily="18" charset="0"/>
              </a:rPr>
              <a:t>-based transactions, covers some special signatures (such as ring signatures), commitments, </a:t>
            </a:r>
            <a:r>
              <a:rPr lang="en-US" sz="1600" dirty="0" err="1">
                <a:latin typeface="Times New Roman" panose="02020603050405020304" pitchFamily="18" charset="0"/>
                <a:cs typeface="Times New Roman" panose="02020603050405020304" pitchFamily="18" charset="0"/>
              </a:rPr>
              <a:t>accumulato</a:t>
            </a:r>
            <a:endParaRPr lang="en-US" sz="16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Special signature primitives for </a:t>
            </a:r>
            <a:r>
              <a:rPr lang="en-US" sz="1800" dirty="0" err="1">
                <a:latin typeface="Times New Roman" panose="02020603050405020304" pitchFamily="18" charset="0"/>
                <a:cs typeface="Times New Roman" panose="02020603050405020304" pitchFamily="18" charset="0"/>
              </a:rPr>
              <a:t>blockchains</a:t>
            </a:r>
            <a:r>
              <a:rPr lang="en-US" sz="1800" dirty="0">
                <a:latin typeface="Times New Roman" panose="02020603050405020304" pitchFamily="18" charset="0"/>
                <a:cs typeface="Times New Roman" panose="02020603050405020304" pitchFamily="18" charset="0"/>
              </a:rPr>
              <a:t>: To enhance the privacy and anonymity of transactions, some advanced signature primitives such as ring signature and multi-signature are also widely applied in blockchains.rs, zero-knowledge proofs and so on.</a:t>
            </a:r>
          </a:p>
          <a:p>
            <a:pPr algn="just"/>
            <a:r>
              <a:rPr lang="en-US" sz="1800" dirty="0">
                <a:latin typeface="Times New Roman" panose="02020603050405020304" pitchFamily="18" charset="0"/>
                <a:cs typeface="Times New Roman" panose="02020603050405020304" pitchFamily="18" charset="0"/>
              </a:rPr>
              <a:t>1.Ring signatures : Anonymity is always required in information systems (Shen et al., 2018), especially in the e-cash system. However, Bitcoin can only provide </a:t>
            </a:r>
            <a:r>
              <a:rPr lang="en-US" sz="1800" dirty="0" err="1">
                <a:latin typeface="Times New Roman" panose="02020603050405020304" pitchFamily="18" charset="0"/>
                <a:cs typeface="Times New Roman" panose="02020603050405020304" pitchFamily="18" charset="0"/>
              </a:rPr>
              <a:t>pseudonymity</a:t>
            </a:r>
            <a:r>
              <a:rPr lang="en-US" sz="1800" dirty="0">
                <a:latin typeface="Times New Roman" panose="02020603050405020304" pitchFamily="18" charset="0"/>
                <a:cs typeface="Times New Roman" panose="02020603050405020304" pitchFamily="18" charset="0"/>
              </a:rPr>
              <a:t> due to the </a:t>
            </a:r>
            <a:r>
              <a:rPr lang="en-US" sz="1800" dirty="0" err="1">
                <a:latin typeface="Times New Roman" panose="02020603050405020304" pitchFamily="18" charset="0"/>
                <a:cs typeface="Times New Roman" panose="02020603050405020304" pitchFamily="18" charset="0"/>
              </a:rPr>
              <a:t>linkability</a:t>
            </a:r>
            <a:r>
              <a:rPr lang="en-US" sz="1800" dirty="0">
                <a:latin typeface="Times New Roman" panose="02020603050405020304" pitchFamily="18" charset="0"/>
                <a:cs typeface="Times New Roman" panose="02020603050405020304" pitchFamily="18" charset="0"/>
              </a:rPr>
              <a:t> of transactions. Therefore, many new alternative cryptocurrencies have been proposed to address this problem. From a perspective of cryptography, there are many kinds of signatures for achieving anonymity, such as blind signature (</a:t>
            </a:r>
            <a:r>
              <a:rPr lang="en-US" sz="1800" dirty="0" err="1">
                <a:latin typeface="Times New Roman" panose="02020603050405020304" pitchFamily="18" charset="0"/>
                <a:cs typeface="Times New Roman" panose="02020603050405020304" pitchFamily="18" charset="0"/>
              </a:rPr>
              <a:t>Chaum</a:t>
            </a:r>
            <a:r>
              <a:rPr lang="en-US" sz="1800" dirty="0">
                <a:latin typeface="Times New Roman" panose="02020603050405020304" pitchFamily="18" charset="0"/>
                <a:cs typeface="Times New Roman" panose="02020603050405020304" pitchFamily="18" charset="0"/>
              </a:rPr>
              <a:t>, 1982), ring signature (</a:t>
            </a:r>
            <a:r>
              <a:rPr lang="en-US" sz="1800" dirty="0" err="1">
                <a:latin typeface="Times New Roman" panose="02020603050405020304" pitchFamily="18" charset="0"/>
                <a:cs typeface="Times New Roman" panose="02020603050405020304" pitchFamily="18" charset="0"/>
              </a:rPr>
              <a:t>Rivest</a:t>
            </a:r>
            <a:r>
              <a:rPr lang="en-US" sz="1800" dirty="0">
                <a:latin typeface="Times New Roman" panose="02020603050405020304" pitchFamily="18" charset="0"/>
                <a:cs typeface="Times New Roman" panose="02020603050405020304" pitchFamily="18" charset="0"/>
              </a:rPr>
              <a:t> et al., 2001), group signature (</a:t>
            </a:r>
            <a:r>
              <a:rPr lang="en-US" sz="1800" dirty="0" err="1">
                <a:latin typeface="Times New Roman" panose="02020603050405020304" pitchFamily="18" charset="0"/>
                <a:cs typeface="Times New Roman" panose="02020603050405020304" pitchFamily="18" charset="0"/>
              </a:rPr>
              <a:t>Chaum</a:t>
            </a:r>
            <a:r>
              <a:rPr lang="en-US" sz="1800" dirty="0">
                <a:latin typeface="Times New Roman" panose="02020603050405020304" pitchFamily="18" charset="0"/>
                <a:cs typeface="Times New Roman" panose="02020603050405020304" pitchFamily="18" charset="0"/>
              </a:rPr>
              <a:t> and van </a:t>
            </a:r>
            <a:r>
              <a:rPr lang="en-US" sz="1800" dirty="0" err="1">
                <a:latin typeface="Times New Roman" panose="02020603050405020304" pitchFamily="18" charset="0"/>
                <a:cs typeface="Times New Roman" panose="02020603050405020304" pitchFamily="18" charset="0"/>
              </a:rPr>
              <a:t>Heyst</a:t>
            </a:r>
            <a:r>
              <a:rPr lang="en-US" sz="1800" dirty="0">
                <a:latin typeface="Times New Roman" panose="02020603050405020304" pitchFamily="18" charset="0"/>
                <a:cs typeface="Times New Roman" panose="02020603050405020304" pitchFamily="18" charset="0"/>
              </a:rPr>
              <a:t>, 1991) and DC-nets (</a:t>
            </a:r>
            <a:r>
              <a:rPr lang="en-US" sz="1800" dirty="0" err="1">
                <a:latin typeface="Times New Roman" panose="02020603050405020304" pitchFamily="18" charset="0"/>
                <a:cs typeface="Times New Roman" panose="02020603050405020304" pitchFamily="18" charset="0"/>
              </a:rPr>
              <a:t>Chaum</a:t>
            </a:r>
            <a:r>
              <a:rPr lang="en-US" sz="1800" dirty="0">
                <a:latin typeface="Times New Roman" panose="02020603050405020304" pitchFamily="18" charset="0"/>
                <a:cs typeface="Times New Roman" panose="02020603050405020304" pitchFamily="18" charset="0"/>
              </a:rPr>
              <a:t>, 1988). However, only ring signature and its variants have been used in </a:t>
            </a:r>
            <a:r>
              <a:rPr lang="en-US" sz="1800" dirty="0" err="1">
                <a:latin typeface="Times New Roman" panose="02020603050405020304" pitchFamily="18" charset="0"/>
                <a:cs typeface="Times New Roman" panose="02020603050405020304" pitchFamily="18" charset="0"/>
              </a:rPr>
              <a:t>blockchains</a:t>
            </a:r>
            <a:r>
              <a:rPr lang="en-US" sz="1800" dirty="0">
                <a:latin typeface="Times New Roman" panose="02020603050405020304" pitchFamily="18" charset="0"/>
                <a:cs typeface="Times New Roman" panose="02020603050405020304" pitchFamily="18" charset="0"/>
              </a:rPr>
              <a:t> for anonymity. </a:t>
            </a:r>
          </a:p>
          <a:p>
            <a:pPr algn="just"/>
            <a:r>
              <a:rPr lang="en-US" sz="1800" dirty="0">
                <a:latin typeface="Times New Roman" panose="02020603050405020304" pitchFamily="18" charset="0"/>
                <a:cs typeface="Times New Roman" panose="02020603050405020304" pitchFamily="18" charset="0"/>
              </a:rPr>
              <a:t>2. One-time (ring) signatures: </a:t>
            </a:r>
            <a:r>
              <a:rPr lang="en-US" sz="1800" dirty="0" err="1">
                <a:latin typeface="Times New Roman" panose="02020603050405020304" pitchFamily="18" charset="0"/>
                <a:cs typeface="Times New Roman" panose="02020603050405020304" pitchFamily="18" charset="0"/>
              </a:rPr>
              <a:t>Lamport</a:t>
            </a:r>
            <a:r>
              <a:rPr lang="en-US" sz="1800" dirty="0">
                <a:latin typeface="Times New Roman" panose="02020603050405020304" pitchFamily="18" charset="0"/>
                <a:cs typeface="Times New Roman" panose="02020603050405020304" pitchFamily="18" charset="0"/>
              </a:rPr>
              <a:t> in 1979 (</a:t>
            </a:r>
            <a:r>
              <a:rPr lang="en-US" sz="1800" dirty="0" err="1">
                <a:latin typeface="Times New Roman" panose="02020603050405020304" pitchFamily="18" charset="0"/>
                <a:cs typeface="Times New Roman" panose="02020603050405020304" pitchFamily="18" charset="0"/>
              </a:rPr>
              <a:t>Lamport</a:t>
            </a:r>
            <a:r>
              <a:rPr lang="en-US" sz="1800" dirty="0">
                <a:latin typeface="Times New Roman" panose="02020603050405020304" pitchFamily="18" charset="0"/>
                <a:cs typeface="Times New Roman" panose="02020603050405020304" pitchFamily="18" charset="0"/>
              </a:rPr>
              <a:t>, 1979) proposed the concept of one-time signature (OTS), where the signing key can be used securely but only once, and the signing key would be revealed if it is used twice or more. OTS is frequently used as a building block in constructions of encryptions and authenticated key agreements.</a:t>
            </a:r>
          </a:p>
          <a:p>
            <a:pPr algn="just"/>
            <a:r>
              <a:rPr lang="en-US" sz="1800" dirty="0">
                <a:latin typeface="Times New Roman" panose="02020603050405020304" pitchFamily="18" charset="0"/>
                <a:cs typeface="Times New Roman" panose="02020603050405020304" pitchFamily="18" charset="0"/>
              </a:rPr>
              <a:t> 3. Borromean (ring) signatures: Another interesting primitive related to ring signature and </a:t>
            </a:r>
            <a:r>
              <a:rPr lang="en-US" sz="1800" dirty="0" err="1">
                <a:latin typeface="Times New Roman" panose="02020603050405020304" pitchFamily="18" charset="0"/>
                <a:cs typeface="Times New Roman" panose="02020603050405020304" pitchFamily="18" charset="0"/>
              </a:rPr>
              <a:t>blockchain</a:t>
            </a:r>
            <a:r>
              <a:rPr lang="en-US" sz="1800" dirty="0">
                <a:latin typeface="Times New Roman" panose="02020603050405020304" pitchFamily="18" charset="0"/>
                <a:cs typeface="Times New Roman" panose="02020603050405020304" pitchFamily="18" charset="0"/>
              </a:rPr>
              <a:t> is the so-called Borromean (ring) signature (BRS), proposed by Maxwell and </a:t>
            </a:r>
            <a:r>
              <a:rPr lang="en-US" sz="1800" dirty="0" err="1">
                <a:latin typeface="Times New Roman" panose="02020603050405020304" pitchFamily="18" charset="0"/>
                <a:cs typeface="Times New Roman" panose="02020603050405020304" pitchFamily="18" charset="0"/>
              </a:rPr>
              <a:t>Poelstra</a:t>
            </a:r>
            <a:r>
              <a:rPr lang="en-US" sz="1800" dirty="0">
                <a:latin typeface="Times New Roman" panose="02020603050405020304" pitchFamily="18" charset="0"/>
                <a:cs typeface="Times New Roman" panose="02020603050405020304" pitchFamily="18" charset="0"/>
              </a:rPr>
              <a:t> in 2015 (Maxwell and </a:t>
            </a:r>
            <a:r>
              <a:rPr lang="en-US" sz="1800" dirty="0" err="1">
                <a:latin typeface="Times New Roman" panose="02020603050405020304" pitchFamily="18" charset="0"/>
                <a:cs typeface="Times New Roman" panose="02020603050405020304" pitchFamily="18" charset="0"/>
              </a:rPr>
              <a:t>Poelstra</a:t>
            </a:r>
            <a:r>
              <a:rPr lang="en-US" sz="1800" dirty="0">
                <a:latin typeface="Times New Roman" panose="02020603050405020304" pitchFamily="18" charset="0"/>
                <a:cs typeface="Times New Roman" panose="02020603050405020304" pitchFamily="18" charset="0"/>
              </a:rPr>
              <a:t>, 2015). </a:t>
            </a:r>
            <a:r>
              <a:rPr lang="en-US" sz="1800" dirty="0" err="1">
                <a:latin typeface="Times New Roman" panose="02020603050405020304" pitchFamily="18" charset="0"/>
                <a:cs typeface="Times New Roman" panose="02020603050405020304" pitchFamily="18" charset="0"/>
              </a:rPr>
              <a:t>Poelstra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Poelstra</a:t>
            </a:r>
            <a:r>
              <a:rPr lang="en-US" sz="1800" dirty="0">
                <a:latin typeface="Times New Roman" panose="02020603050405020304" pitchFamily="18" charset="0"/>
                <a:cs typeface="Times New Roman" panose="02020603050405020304" pitchFamily="18" charset="0"/>
              </a:rPr>
              <a:t>, 2017) claimed that BRS is now used in Elements (Element, 2015), Liquid (Liquid) and </a:t>
            </a:r>
            <a:r>
              <a:rPr lang="en-US" sz="1800" dirty="0" err="1">
                <a:latin typeface="Times New Roman" panose="02020603050405020304" pitchFamily="18" charset="0"/>
                <a:cs typeface="Times New Roman" panose="02020603050405020304" pitchFamily="18" charset="0"/>
              </a:rPr>
              <a:t>Monero</a:t>
            </a:r>
            <a:r>
              <a:rPr lang="en-US" sz="1800" dirty="0">
                <a:latin typeface="Times New Roman" panose="02020603050405020304" pitchFamily="18" charset="0"/>
                <a:cs typeface="Times New Roman" panose="02020603050405020304" pitchFamily="18" charset="0"/>
              </a:rPr>
              <a:t>. </a:t>
            </a:r>
          </a:p>
          <a:p>
            <a:pPr algn="just"/>
            <a:r>
              <a:rPr lang="en-US" sz="1800" dirty="0">
                <a:latin typeface="Times New Roman" panose="02020603050405020304" pitchFamily="18" charset="0"/>
                <a:cs typeface="Times New Roman" panose="02020603050405020304" pitchFamily="18" charset="0"/>
              </a:rPr>
              <a:t>4. Multi-signatures: The primitive of multi-signature allows a single signature to work as several ordinary signatures on the same message. One of the critical requirements of multi-signature is that the single signature has the same size as one regular signature.</a:t>
            </a:r>
          </a:p>
        </p:txBody>
      </p:sp>
      <p:sp>
        <p:nvSpPr>
          <p:cNvPr id="4" name="Date Placeholder 3"/>
          <p:cNvSpPr>
            <a:spLocks noGrp="1"/>
          </p:cNvSpPr>
          <p:nvPr>
            <p:ph type="dt" sz="half" idx="10"/>
          </p:nvPr>
        </p:nvSpPr>
        <p:spPr/>
        <p:txBody>
          <a:bodyPr/>
          <a:lstStyle/>
          <a:p>
            <a:fld id="{3DEB9B22-1EA2-D44E-93C4-1F4E13D1B86C}"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6367782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lgn="just"/>
            <a:r>
              <a:rPr lang="en-US" sz="1800" dirty="0" err="1">
                <a:latin typeface="Times New Roman" panose="02020603050405020304" pitchFamily="18" charset="0"/>
                <a:cs typeface="Times New Roman" panose="02020603050405020304" pitchFamily="18" charset="0"/>
              </a:rPr>
              <a:t>Assymetric</a:t>
            </a:r>
            <a:r>
              <a:rPr lang="en-US" sz="1800" dirty="0">
                <a:latin typeface="Times New Roman" panose="02020603050405020304" pitchFamily="18" charset="0"/>
                <a:cs typeface="Times New Roman" panose="02020603050405020304" pitchFamily="18" charset="0"/>
              </a:rPr>
              <a:t> cryptography: Public Key Cryptography or in short PKI is also known as asymmetric cryptography. It uses two pairs of keys - public and private. A key is a some long binary number. </a:t>
            </a:r>
          </a:p>
          <a:p>
            <a:pPr algn="just"/>
            <a:r>
              <a:rPr lang="en-US" sz="1800" dirty="0">
                <a:latin typeface="Times New Roman" panose="02020603050405020304" pitchFamily="18" charset="0"/>
                <a:cs typeface="Times New Roman" panose="02020603050405020304" pitchFamily="18" charset="0"/>
              </a:rPr>
              <a:t>The public key is distributed worldwide and is truly public as its name suggests. The private key is to be strictly held private and one should never lose it. In case of Bitcoin, if you ever lose the private key to your Bitcoin wallet, the entire contents of your wallets would be instantly vulnerable to theft and before you know it, all your money (the contents of your wallet) would be gone with no mechanism in the system to trace out who stole it - that is the anonymity in the system that I mentioned earlier. </a:t>
            </a:r>
          </a:p>
          <a:p>
            <a:pPr algn="just"/>
            <a:r>
              <a:rPr lang="en-US" sz="1800" dirty="0">
                <a:latin typeface="Times New Roman" panose="02020603050405020304" pitchFamily="18" charset="0"/>
                <a:cs typeface="Times New Roman" panose="02020603050405020304" pitchFamily="18" charset="0"/>
              </a:rPr>
              <a:t>The PKI </a:t>
            </a:r>
            <a:r>
              <a:rPr lang="en-US" sz="1800" dirty="0" err="1">
                <a:latin typeface="Times New Roman" panose="02020603050405020304" pitchFamily="18" charset="0"/>
                <a:cs typeface="Times New Roman" panose="02020603050405020304" pitchFamily="18" charset="0"/>
              </a:rPr>
              <a:t>accomplies</a:t>
            </a:r>
            <a:r>
              <a:rPr lang="en-US" sz="1800" dirty="0">
                <a:latin typeface="Times New Roman" panose="02020603050405020304" pitchFamily="18" charset="0"/>
                <a:cs typeface="Times New Roman" panose="02020603050405020304" pitchFamily="18" charset="0"/>
              </a:rPr>
              <a:t> two functions - authentication and the message privacy through encryption/decryption mechanism. I will now explain both these functions Authentication When the two parties exchange messages, it is important to establish a trust between the sender and the receiver. Especially, the receiver must trust the source of message. Going to our earlier scenario (depicted in Figure 1) of Bob sending some money to Lisa for purchasing of some goods from her, let us see how the PKI builds this trust between Bob and Lisa. Look at below image</a:t>
            </a:r>
          </a:p>
        </p:txBody>
      </p:sp>
      <p:sp>
        <p:nvSpPr>
          <p:cNvPr id="4" name="Date Placeholder 3"/>
          <p:cNvSpPr>
            <a:spLocks noGrp="1"/>
          </p:cNvSpPr>
          <p:nvPr>
            <p:ph type="dt" sz="half" idx="10"/>
          </p:nvPr>
        </p:nvSpPr>
        <p:spPr/>
        <p:txBody>
          <a:bodyPr/>
          <a:lstStyle/>
          <a:p>
            <a:fld id="{B4023401-22DA-8E48-97FE-BC55B5BF4F96}"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rPr>
              <a:t>Introduction (CO1)</a:t>
            </a:r>
            <a:r>
              <a:rPr kumimoji="0" lang="en-US" sz="2400" b="1" i="0" u="none" strike="noStrike" kern="1200" cap="none" spc="0" normalizeH="0" noProof="0" dirty="0">
                <a:ln>
                  <a:noFill/>
                </a:ln>
                <a:solidFill>
                  <a:schemeClr val="dk1"/>
                </a:solidFill>
                <a:effectLst/>
                <a:uLnTx/>
                <a:uFillTx/>
              </a:rPr>
              <a:t> </a:t>
            </a:r>
            <a:endParaRPr kumimoji="0" lang="en-US" sz="24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8436378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1400" dirty="0">
                <a:latin typeface="Times New Roman" panose="02020603050405020304" pitchFamily="18" charset="0"/>
                <a:cs typeface="Times New Roman" panose="02020603050405020304" pitchFamily="18" charset="0"/>
              </a:rPr>
              <a:t>In the first place, if Bob wants to send some money to Lisa, he has to create a private/public key of its own. Note that both keys are always paired together and you can not mix the private and public keys of different individuals or different instances. Now, Bob says that he is sending $10 to Lisa. So he creates a message (a plain-text message) containing Bob’s (sender) public key, Lisa’s (receiver) public key, and the amount ($10). The purpose of this remittance such as “I want to buy pumpkin from you” is also added into the message. </a:t>
            </a:r>
          </a:p>
          <a:p>
            <a:pPr algn="just"/>
            <a:r>
              <a:rPr lang="en-US" sz="1400" dirty="0">
                <a:latin typeface="Times New Roman" panose="02020603050405020304" pitchFamily="18" charset="0"/>
                <a:cs typeface="Times New Roman" panose="02020603050405020304" pitchFamily="18" charset="0"/>
              </a:rPr>
              <a:t>The entire message is now signed using Bob’s private key. When Lisa receives this message, she will use the signature verification algorithm of PKI and Bob’s public key to ensure that the message indeed originated from Bob. How the PKI works is beyond the scope of this tutorial. The interested reader is referred to this site for a more detailed discussion on PKI. This establishes the authenticity of the message originator. </a:t>
            </a:r>
          </a:p>
          <a:p>
            <a:pPr algn="just"/>
            <a:r>
              <a:rPr lang="en-US" sz="1400" dirty="0">
                <a:latin typeface="Times New Roman" panose="02020603050405020304" pitchFamily="18" charset="0"/>
                <a:cs typeface="Times New Roman" panose="02020603050405020304" pitchFamily="18" charset="0"/>
              </a:rPr>
              <a:t>Now, let us look at the message privacy Message Privacy: Now, as Lisa has received her payment, she wants to send the link to her </a:t>
            </a:r>
            <a:r>
              <a:rPr lang="en-US" sz="1400" dirty="0" err="1">
                <a:latin typeface="Times New Roman" panose="02020603050405020304" pitchFamily="18" charset="0"/>
                <a:cs typeface="Times New Roman" panose="02020603050405020304" pitchFamily="18" charset="0"/>
              </a:rPr>
              <a:t>ebook</a:t>
            </a:r>
            <a:r>
              <a:rPr lang="en-US" sz="1400" dirty="0">
                <a:latin typeface="Times New Roman" panose="02020603050405020304" pitchFamily="18" charset="0"/>
                <a:cs typeface="Times New Roman" panose="02020603050405020304" pitchFamily="18" charset="0"/>
              </a:rPr>
              <a:t> which Bob wants to buy. So Lisa would create a message and send it to Bob as shown in image</a:t>
            </a:r>
          </a:p>
        </p:txBody>
      </p:sp>
      <p:sp>
        <p:nvSpPr>
          <p:cNvPr id="4" name="Date Placeholder 3"/>
          <p:cNvSpPr>
            <a:spLocks noGrp="1"/>
          </p:cNvSpPr>
          <p:nvPr>
            <p:ph type="dt" sz="half" idx="10"/>
          </p:nvPr>
        </p:nvSpPr>
        <p:spPr/>
        <p:txBody>
          <a:bodyPr/>
          <a:lstStyle/>
          <a:p>
            <a:fld id="{CB7761C6-E288-0242-9D7E-7BD362EB3206}"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7" name="Title 1"/>
          <p:cNvSpPr txBox="1">
            <a:spLocks noGrp="1"/>
          </p:cNvSpPr>
          <p:nvPr>
            <p:ph type="title"/>
          </p:nvPr>
        </p:nvSpPr>
        <p:spPr>
          <a:xfrm>
            <a:off x="1371600" y="274638"/>
            <a:ext cx="7315200" cy="792162"/>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 (CO1)</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72195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endParaRPr lang="en-US" sz="2000" dirty="0"/>
          </a:p>
          <a:p>
            <a:pPr marL="0" indent="0">
              <a:buNone/>
            </a:pPr>
            <a:r>
              <a:rPr lang="en-US" sz="2200" b="1" dirty="0" err="1"/>
              <a:t>Youtube</a:t>
            </a:r>
            <a:r>
              <a:rPr lang="en-US" sz="2200" b="1" dirty="0"/>
              <a:t>/other  Video Links</a:t>
            </a:r>
          </a:p>
          <a:p>
            <a:pPr marL="0" indent="0">
              <a:buNone/>
            </a:pPr>
            <a:endParaRPr lang="en-US" sz="2200" b="1" dirty="0"/>
          </a:p>
          <a:p>
            <a:r>
              <a:rPr lang="en-US" sz="2000" dirty="0">
                <a:latin typeface="Times New Roman" panose="02020603050405020304" pitchFamily="18" charset="0"/>
                <a:cs typeface="Times New Roman" panose="02020603050405020304" pitchFamily="18" charset="0"/>
                <a:hlinkClick r:id="rId2"/>
              </a:rPr>
              <a:t>https://www.youtube.com/watch?v=SSo_EIwHSd4&amp;vl=en</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hlinkClick r:id="rId3"/>
              </a:rPr>
              <a:t>https://www.youtube.com/watch?v=RT7x0lQvSLk</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hlinkClick r:id="rId4"/>
              </a:rPr>
              <a:t>https://www.youtube.com/watch?v=yubzJw0uiE4</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hlinkClick r:id="rId5"/>
              </a:rPr>
              <a:t>https://www.khanacademy.org/economics-finance-domain/core-finance/money-and-banking/bitcoin/v/bitcoin-transaction-block-chains</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42F4A96-EA5F-D045-ADAD-274FD56F8335}" type="datetime1">
              <a:rPr lang="en-IN" smtClean="0"/>
              <a:t>08/01/25</a:t>
            </a:fld>
            <a:endParaRPr lang="en-US"/>
          </a:p>
        </p:txBody>
      </p:sp>
      <p:sp>
        <p:nvSpPr>
          <p:cNvPr id="12" name="Footer Placeholder 12"/>
          <p:cNvSpPr>
            <a:spLocks noGrp="1"/>
          </p:cNvSpPr>
          <p:nvPr>
            <p:ph type="ftr" sz="quarter" idx="11"/>
          </p:nvPr>
        </p:nvSpPr>
        <p:spPr>
          <a:xfrm>
            <a:off x="2286000" y="6248400"/>
            <a:ext cx="5029200" cy="365125"/>
          </a:xfrm>
        </p:spPr>
        <p:txBody>
          <a:bodyPr/>
          <a:lstStyle/>
          <a:p>
            <a:r>
              <a:rPr lang="en-US"/>
              <a:t>Ms. Barkha Bhardwaj         ACSAI-0601           Unit Number: 1</a:t>
            </a:r>
            <a:endParaRPr lang="en-US" dirty="0"/>
          </a:p>
        </p:txBody>
      </p:sp>
      <p:sp>
        <p:nvSpPr>
          <p:cNvPr id="7" name="Title 1"/>
          <p:cNvSpPr txBox="1">
            <a:spLocks/>
          </p:cNvSpPr>
          <p:nvPr/>
        </p:nvSpPr>
        <p:spPr>
          <a:xfrm>
            <a:off x="1371600" y="0"/>
            <a:ext cx="7772400" cy="990600"/>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mn-lt"/>
                <a:ea typeface="+mn-ea"/>
                <a:cs typeface="+mn-cs"/>
              </a:rPr>
              <a:t>Faculty Video</a:t>
            </a:r>
            <a:r>
              <a:rPr kumimoji="0" lang="en-US" sz="3200" b="1" i="0" u="none" strike="noStrike" kern="1200" cap="none" spc="0" normalizeH="0" noProof="0" dirty="0">
                <a:ln>
                  <a:noFill/>
                </a:ln>
                <a:solidFill>
                  <a:schemeClr val="dk1"/>
                </a:solidFill>
                <a:effectLst/>
                <a:uLnTx/>
                <a:uFillTx/>
                <a:latin typeface="+mn-lt"/>
                <a:ea typeface="+mn-ea"/>
                <a:cs typeface="+mn-cs"/>
              </a:rPr>
              <a:t> Links, </a:t>
            </a:r>
            <a:r>
              <a:rPr kumimoji="0" lang="en-US" sz="3200" b="1" i="0" u="none" strike="noStrike" kern="1200" cap="none" spc="0" normalizeH="0" noProof="0" dirty="0" err="1">
                <a:ln>
                  <a:noFill/>
                </a:ln>
                <a:solidFill>
                  <a:schemeClr val="dk1"/>
                </a:solidFill>
                <a:effectLst/>
                <a:uLnTx/>
                <a:uFillTx/>
                <a:latin typeface="+mn-lt"/>
                <a:ea typeface="+mn-ea"/>
                <a:cs typeface="+mn-cs"/>
              </a:rPr>
              <a:t>Youtube</a:t>
            </a:r>
            <a:r>
              <a:rPr kumimoji="0" lang="en-US" sz="3200" b="1"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22831161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100" dirty="0">
                <a:latin typeface="Times New Roman" panose="02020603050405020304" pitchFamily="18" charset="0"/>
                <a:cs typeface="Times New Roman" panose="02020603050405020304" pitchFamily="18" charset="0"/>
              </a:rPr>
              <a:t>What does P2P stand for?</a:t>
            </a:r>
          </a:p>
          <a:p>
            <a:r>
              <a:rPr lang="en-US" sz="2100" dirty="0">
                <a:latin typeface="Times New Roman" panose="02020603050405020304" pitchFamily="18" charset="0"/>
                <a:cs typeface="Times New Roman" panose="02020603050405020304" pitchFamily="18" charset="0"/>
              </a:rPr>
              <a:t>What is a node?</a:t>
            </a:r>
          </a:p>
          <a:p>
            <a:r>
              <a:rPr lang="en-US" sz="2100" dirty="0">
                <a:latin typeface="Times New Roman" panose="02020603050405020304" pitchFamily="18" charset="0"/>
                <a:cs typeface="Times New Roman" panose="02020603050405020304" pitchFamily="18" charset="0"/>
              </a:rPr>
              <a:t>Who created Bitcoin?</a:t>
            </a:r>
          </a:p>
          <a:p>
            <a:r>
              <a:rPr lang="en-US" sz="2100" dirty="0">
                <a:latin typeface="Times New Roman" panose="02020603050405020304" pitchFamily="18" charset="0"/>
                <a:cs typeface="Times New Roman" panose="02020603050405020304" pitchFamily="18" charset="0"/>
              </a:rPr>
              <a:t>Where do you store your cryptocurrency?</a:t>
            </a:r>
          </a:p>
          <a:p>
            <a:r>
              <a:rPr lang="en-US" sz="2100" dirty="0">
                <a:latin typeface="Times New Roman" panose="02020603050405020304" pitchFamily="18" charset="0"/>
                <a:cs typeface="Times New Roman" panose="02020603050405020304" pitchFamily="18" charset="0"/>
              </a:rPr>
              <a:t>Where is the LEAST SAFE place to keep your cryptocurrency?</a:t>
            </a:r>
          </a:p>
          <a:p>
            <a:r>
              <a:rPr lang="en-US" sz="2100" dirty="0">
                <a:latin typeface="Times New Roman" panose="02020603050405020304" pitchFamily="18" charset="0"/>
                <a:cs typeface="Times New Roman" panose="02020603050405020304" pitchFamily="18" charset="0"/>
              </a:rPr>
              <a:t>What is a miner?</a:t>
            </a:r>
          </a:p>
          <a:p>
            <a:r>
              <a:rPr lang="en-US" sz="2100" dirty="0">
                <a:latin typeface="Times New Roman" panose="02020603050405020304" pitchFamily="18" charset="0"/>
                <a:cs typeface="Times New Roman" panose="02020603050405020304" pitchFamily="18" charset="0"/>
              </a:rPr>
              <a:t>What are the different types of tokens?</a:t>
            </a:r>
          </a:p>
          <a:p>
            <a:r>
              <a:rPr lang="en-US" sz="2100" dirty="0">
                <a:latin typeface="Times New Roman" panose="02020603050405020304" pitchFamily="18" charset="0"/>
                <a:cs typeface="Times New Roman" panose="02020603050405020304" pitchFamily="18" charset="0"/>
              </a:rPr>
              <a:t>Where can you buy cryptocurrency?</a:t>
            </a:r>
          </a:p>
          <a:p>
            <a:r>
              <a:rPr lang="en-US" sz="2100" dirty="0">
                <a:latin typeface="Times New Roman" panose="02020603050405020304" pitchFamily="18" charset="0"/>
                <a:cs typeface="Times New Roman" panose="02020603050405020304" pitchFamily="18" charset="0"/>
              </a:rPr>
              <a:t>Which is NOT a part of asymmetric encryption?</a:t>
            </a:r>
          </a:p>
          <a:p>
            <a:r>
              <a:rPr lang="en-US" sz="2100" dirty="0">
                <a:latin typeface="Times New Roman" panose="02020603050405020304" pitchFamily="18" charset="0"/>
                <a:cs typeface="Times New Roman" panose="02020603050405020304" pitchFamily="18" charset="0"/>
              </a:rPr>
              <a:t>What is a block chain?</a:t>
            </a:r>
          </a:p>
          <a:p>
            <a:pPr marL="0" indent="0">
              <a:buNone/>
            </a:pPr>
            <a:endParaRPr lang="en-US" sz="2200" dirty="0"/>
          </a:p>
        </p:txBody>
      </p:sp>
      <p:sp>
        <p:nvSpPr>
          <p:cNvPr id="4" name="Date Placeholder 3"/>
          <p:cNvSpPr>
            <a:spLocks noGrp="1"/>
          </p:cNvSpPr>
          <p:nvPr>
            <p:ph type="dt" sz="half" idx="10"/>
          </p:nvPr>
        </p:nvSpPr>
        <p:spPr/>
        <p:txBody>
          <a:bodyPr/>
          <a:lstStyle/>
          <a:p>
            <a:fld id="{2E53F8AB-F5AD-2C4C-9D73-3C9480938A48}" type="datetime1">
              <a:rPr lang="en-IN" smtClean="0"/>
              <a:t>08/01/25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ACSAI-0601           Unit Number: 1</a:t>
            </a:r>
            <a:endParaRPr lang="en-US" dirty="0"/>
          </a:p>
        </p:txBody>
      </p:sp>
      <p:sp>
        <p:nvSpPr>
          <p:cNvPr id="7" name="Title 1"/>
          <p:cNvSpPr txBox="1">
            <a:spLocks/>
          </p:cNvSpPr>
          <p:nvPr/>
        </p:nvSpPr>
        <p:spPr>
          <a:xfrm>
            <a:off x="1371600" y="0"/>
            <a:ext cx="7772400"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t>Daily Quiz</a:t>
            </a:r>
            <a:endParaRPr kumimoji="0" lang="en-US" sz="3200" b="1" i="0" u="none" strike="noStrike" kern="1200" cap="none" spc="0" normalizeH="0" baseline="0" noProof="0" dirty="0">
              <a:ln>
                <a:noFill/>
              </a:ln>
              <a:solidFill>
                <a:schemeClr val="dk1"/>
              </a:solidFill>
              <a:effectLst/>
              <a:uLnTx/>
              <a:uFillTx/>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681971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40000" lnSpcReduction="20000"/>
          </a:bodyPr>
          <a:lstStyle/>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1. The company you work for is considering introducing block chain technology to its administrative and financial procedures. However, not all parties involved are convinced. Even though you have explained that this innovative technology has the potential to significantly improve business transactions, you are asked to explain how smart contracts work and how they can improve contract implementation and monitoring processes. </a:t>
            </a:r>
          </a:p>
          <a:p>
            <a:pPr marL="0" indent="0" algn="just">
              <a:buNone/>
            </a:pPr>
            <a:r>
              <a:rPr lang="en-US" dirty="0">
                <a:latin typeface="Times New Roman" panose="02020603050405020304" pitchFamily="18" charset="0"/>
                <a:cs typeface="Times New Roman" panose="02020603050405020304" pitchFamily="18" charset="0"/>
              </a:rPr>
              <a:t>2. Explain the process of Bitcoin mining; on what type of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it is it based and how it works. </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3. Which features distinguish databases from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ledgers? Provide a comparative analysis of the two. </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4. </a:t>
            </a:r>
            <a:r>
              <a:rPr lang="en-US" dirty="0" err="1">
                <a:latin typeface="Times New Roman" panose="02020603050405020304" pitchFamily="18" charset="0"/>
                <a:cs typeface="Times New Roman" panose="02020603050405020304" pitchFamily="18" charset="0"/>
              </a:rPr>
              <a:t>Analyse</a:t>
            </a:r>
            <a:r>
              <a:rPr lang="en-US" dirty="0">
                <a:latin typeface="Times New Roman" panose="02020603050405020304" pitchFamily="18" charset="0"/>
                <a:cs typeface="Times New Roman" panose="02020603050405020304" pitchFamily="18" charset="0"/>
              </a:rPr>
              <a:t>, using a diagram, how a distributed ledger works, present its main characteristics, and explain how it differs from a “traditional” centralized ledger.</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5. Suggest which type of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should be used for the security of donations in a charity organization. What benefits does the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technology introduce in such a scenario? Explain your answer using an example.</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Explain how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can be introduced in the education system to certify the credentials of candidate teachers and ascertain the security of the pupils’ personal data.</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7. Critically present and compare how smart contracts can be used in a lottery scenario.</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8. How does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technology prevent/ solve the problem of “Double spending” in digital currencies such as Bitcoin? </a:t>
            </a:r>
            <a:endParaRPr lang="en-US" dirty="0">
              <a:latin typeface="Times New Roman" panose="02020603050405020304" pitchFamily="18" charset="0"/>
              <a:cs typeface="Times New Roman" panose="02020603050405020304" pitchFamily="18" charset="0"/>
              <a:hlinkClick r:id="rId2"/>
            </a:endParaRPr>
          </a:p>
          <a:p>
            <a:endParaRPr lang="en-US" dirty="0">
              <a:hlinkClick r:id="rId2"/>
            </a:endParaRPr>
          </a:p>
          <a:p>
            <a:pPr marL="0" indent="0">
              <a:buNone/>
            </a:pPr>
            <a:endParaRPr lang="en-US" dirty="0"/>
          </a:p>
        </p:txBody>
      </p:sp>
      <p:sp>
        <p:nvSpPr>
          <p:cNvPr id="4" name="Date Placeholder 3"/>
          <p:cNvSpPr>
            <a:spLocks noGrp="1"/>
          </p:cNvSpPr>
          <p:nvPr>
            <p:ph type="dt" sz="half" idx="10"/>
          </p:nvPr>
        </p:nvSpPr>
        <p:spPr/>
        <p:txBody>
          <a:bodyPr/>
          <a:lstStyle/>
          <a:p>
            <a:fld id="{B78A83B1-3177-9B45-8FD7-C79D29599A90}" type="datetime1">
              <a:rPr lang="en-IN" smtClean="0"/>
              <a:t>08/01/25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Ms. Barkha Bhardwaj         ACSAI-0601           Unit Number: 1</a:t>
            </a:r>
            <a:endParaRPr lang="en-US" dirty="0"/>
          </a:p>
        </p:txBody>
      </p:sp>
      <p:sp>
        <p:nvSpPr>
          <p:cNvPr id="7" name="Title 1"/>
          <p:cNvSpPr txBox="1">
            <a:spLocks/>
          </p:cNvSpPr>
          <p:nvPr/>
        </p:nvSpPr>
        <p:spPr>
          <a:xfrm>
            <a:off x="1371600" y="0"/>
            <a:ext cx="7772400"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Weekly</a:t>
            </a:r>
            <a:r>
              <a:rPr kumimoji="0" lang="en-US" sz="32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Assignment</a:t>
            </a:r>
            <a:endPar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85886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br>
              <a:rPr lang="en-US" sz="2000" dirty="0"/>
            </a:br>
            <a:r>
              <a:rPr lang="en-US" sz="2000" dirty="0">
                <a:latin typeface="Times New Roman" panose="02020603050405020304" pitchFamily="18" charset="0"/>
                <a:cs typeface="Times New Roman" panose="02020603050405020304" pitchFamily="18" charset="0"/>
              </a:rPr>
              <a:t>a. Cryptographic hash function takes an arbitrary block of data and returns </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fixed size bit string </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variable size bit string </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both fixed size bit string and variable size bit string </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none of the mentioned</a:t>
            </a:r>
          </a:p>
          <a:p>
            <a:pPr marL="0" indent="0">
              <a:buNone/>
            </a:pPr>
            <a:r>
              <a:rPr lang="en-US" sz="2000" dirty="0">
                <a:latin typeface="Times New Roman" panose="02020603050405020304" pitchFamily="18" charset="0"/>
                <a:cs typeface="Times New Roman" panose="02020603050405020304" pitchFamily="18" charset="0"/>
              </a:rPr>
              <a:t>b. </a:t>
            </a:r>
            <a:r>
              <a:rPr lang="en-US" sz="2000" dirty="0" err="1">
                <a:latin typeface="Times New Roman" panose="02020603050405020304" pitchFamily="18" charset="0"/>
                <a:cs typeface="Times New Roman" panose="02020603050405020304" pitchFamily="18" charset="0"/>
              </a:rPr>
              <a:t>ElGamal</a:t>
            </a:r>
            <a:r>
              <a:rPr lang="en-US" sz="2000" dirty="0">
                <a:latin typeface="Times New Roman" panose="02020603050405020304" pitchFamily="18" charset="0"/>
                <a:cs typeface="Times New Roman" panose="02020603050405020304" pitchFamily="18" charset="0"/>
              </a:rPr>
              <a:t> encryption system is </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symmetric key encryption algorithm </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asymmetric key encryption algorithm </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not an encryption algorithm </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none of the mentioned</a:t>
            </a:r>
          </a:p>
        </p:txBody>
      </p:sp>
      <p:sp>
        <p:nvSpPr>
          <p:cNvPr id="4" name="Date Placeholder 3"/>
          <p:cNvSpPr>
            <a:spLocks noGrp="1"/>
          </p:cNvSpPr>
          <p:nvPr>
            <p:ph type="dt" sz="half" idx="10"/>
          </p:nvPr>
        </p:nvSpPr>
        <p:spPr/>
        <p:txBody>
          <a:bodyPr/>
          <a:lstStyle/>
          <a:p>
            <a:fld id="{43DBE06F-4124-2949-A2E0-A7AF0E896F51}" type="datetime1">
              <a:rPr lang="en-IN" smtClean="0"/>
              <a:t>08/01/25</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Ms. Barkha Bhardwaj         ACSAI-0601           Unit Number: 1</a:t>
            </a:r>
            <a:endParaRPr lang="en-US" dirty="0"/>
          </a:p>
        </p:txBody>
      </p:sp>
      <p:sp>
        <p:nvSpPr>
          <p:cNvPr id="7" name="Title 1"/>
          <p:cNvSpPr txBox="1">
            <a:spLocks/>
          </p:cNvSpPr>
          <p:nvPr/>
        </p:nvSpPr>
        <p:spPr>
          <a:xfrm>
            <a:off x="1371600" y="1"/>
            <a:ext cx="7772400"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MCQ</a:t>
            </a:r>
            <a:r>
              <a:rPr kumimoji="0" lang="en-US" sz="32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s</a:t>
            </a:r>
            <a:endPar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0112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CC2B613-8028-3348-8F3B-21EF3D37998F}" type="datetime1">
              <a:rPr lang="en-IN" smtClean="0"/>
              <a:t>08/01/25</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a:t>Ms. Barkha Bhardwaj         ACSAI-0601           Unit Number: 1</a:t>
            </a:r>
            <a:endParaRPr lang="en-US" dirty="0"/>
          </a:p>
        </p:txBody>
      </p:sp>
      <p:sp>
        <p:nvSpPr>
          <p:cNvPr id="7" name="Title 1"/>
          <p:cNvSpPr txBox="1">
            <a:spLocks/>
          </p:cNvSpPr>
          <p:nvPr/>
        </p:nvSpPr>
        <p:spPr>
          <a:xfrm>
            <a:off x="1371600" y="0"/>
            <a:ext cx="7772400"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mn-lt"/>
                <a:ea typeface="+mn-ea"/>
                <a:cs typeface="+mn-cs"/>
              </a:rPr>
              <a:t>Course</a:t>
            </a:r>
            <a:r>
              <a:rPr kumimoji="0" lang="en-US" sz="3200" b="1" i="0" u="none" strike="noStrike" kern="1200" cap="none" spc="0" normalizeH="0" noProof="0" dirty="0">
                <a:ln>
                  <a:noFill/>
                </a:ln>
                <a:solidFill>
                  <a:schemeClr val="dk1"/>
                </a:solidFill>
                <a:effectLst/>
                <a:uLnTx/>
                <a:uFillTx/>
                <a:latin typeface="+mn-lt"/>
                <a:ea typeface="+mn-ea"/>
                <a:cs typeface="+mn-cs"/>
              </a:rPr>
              <a:t> Outcome</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1610705151"/>
              </p:ext>
            </p:extLst>
          </p:nvPr>
        </p:nvGraphicFramePr>
        <p:xfrm>
          <a:off x="990600" y="990601"/>
          <a:ext cx="7543799" cy="5242559"/>
        </p:xfrm>
        <a:graphic>
          <a:graphicData uri="http://schemas.openxmlformats.org/drawingml/2006/table">
            <a:tbl>
              <a:tblPr firstRow="1" bandRow="1">
                <a:tableStyleId>{21E4AEA4-8DFA-4A89-87EB-49C32662AFE0}</a:tableStyleId>
              </a:tblPr>
              <a:tblGrid>
                <a:gridCol w="848677">
                  <a:extLst>
                    <a:ext uri="{9D8B030D-6E8A-4147-A177-3AD203B41FA5}">
                      <a16:colId xmlns:a16="http://schemas.microsoft.com/office/drawing/2014/main" val="20000"/>
                    </a:ext>
                  </a:extLst>
                </a:gridCol>
                <a:gridCol w="4337685">
                  <a:extLst>
                    <a:ext uri="{9D8B030D-6E8A-4147-A177-3AD203B41FA5}">
                      <a16:colId xmlns:a16="http://schemas.microsoft.com/office/drawing/2014/main" val="20001"/>
                    </a:ext>
                  </a:extLst>
                </a:gridCol>
                <a:gridCol w="1131570">
                  <a:extLst>
                    <a:ext uri="{9D8B030D-6E8A-4147-A177-3AD203B41FA5}">
                      <a16:colId xmlns:a16="http://schemas.microsoft.com/office/drawing/2014/main" val="20002"/>
                    </a:ext>
                  </a:extLst>
                </a:gridCol>
                <a:gridCol w="1225867">
                  <a:extLst>
                    <a:ext uri="{9D8B030D-6E8A-4147-A177-3AD203B41FA5}">
                      <a16:colId xmlns:a16="http://schemas.microsoft.com/office/drawing/2014/main" val="20003"/>
                    </a:ext>
                  </a:extLst>
                </a:gridCol>
              </a:tblGrid>
              <a:tr h="604485">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ln>
                          <a:solidFill>
                            <a:srgbClr val="C00000"/>
                          </a:solidFill>
                        </a:ln>
                      </a:endParaRPr>
                    </a:p>
                  </a:txBody>
                  <a:tcPr/>
                </a:tc>
                <a:tc hMerge="1">
                  <a:txBody>
                    <a:bodyPr/>
                    <a:lstStyle/>
                    <a:p>
                      <a:endParaRPr lang="en-US"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96116">
                <a:tc gridSpan="2">
                  <a:txBody>
                    <a:bodyPr/>
                    <a:lstStyle/>
                    <a:p>
                      <a:pPr algn="just"/>
                      <a:r>
                        <a:rPr lang="en-US" dirty="0"/>
                        <a:t>Course Outcome (CO)</a:t>
                      </a:r>
                      <a:endParaRPr lang="en-US" dirty="0">
                        <a:latin typeface="Times New Roman" panose="02020603050405020304" pitchFamily="18" charset="0"/>
                        <a:cs typeface="Times New Roman" panose="02020603050405020304" pitchFamily="18" charset="0"/>
                      </a:endParaRPr>
                    </a:p>
                  </a:txBody>
                  <a:tcPr/>
                </a:tc>
                <a:tc hMerge="1">
                  <a:txBody>
                    <a:bodyPr/>
                    <a:lstStyle/>
                    <a:p>
                      <a:endParaRPr lang="en-US" dirty="0"/>
                    </a:p>
                  </a:txBody>
                  <a:tcPr/>
                </a:tc>
                <a:tc gridSpan="2">
                  <a:txBody>
                    <a:bodyPr/>
                    <a:lstStyle/>
                    <a:p>
                      <a:pPr algn="just"/>
                      <a:r>
                        <a:rPr lang="en-US" dirty="0"/>
                        <a:t>Bloom’s Knowledge Level (KL)</a:t>
                      </a:r>
                      <a:endParaRPr lang="en-US" dirty="0">
                        <a:latin typeface="Times New Roman" panose="02020603050405020304" pitchFamily="18" charset="0"/>
                        <a:cs typeface="Times New Roman" panose="02020603050405020304" pitchFamily="18" charset="0"/>
                      </a:endParaRPr>
                    </a:p>
                  </a:txBody>
                  <a:tcPr/>
                </a:tc>
                <a:tc hMerge="1">
                  <a:txBody>
                    <a:bodyPr/>
                    <a:lstStyle/>
                    <a:p>
                      <a:endParaRPr lang="en-US" dirty="0"/>
                    </a:p>
                  </a:txBody>
                  <a:tcPr/>
                </a:tc>
                <a:extLst>
                  <a:ext uri="{0D108BD9-81ED-4DB2-BD59-A6C34878D82A}">
                    <a16:rowId xmlns:a16="http://schemas.microsoft.com/office/drawing/2014/main" val="10001"/>
                  </a:ext>
                </a:extLst>
              </a:tr>
              <a:tr h="345420">
                <a:tc gridSpan="4">
                  <a:txBody>
                    <a:bodyPr/>
                    <a:lstStyle/>
                    <a:p>
                      <a:pPr algn="just"/>
                      <a:r>
                        <a:rPr lang="en-US" dirty="0"/>
                        <a:t>At the end of the course,</a:t>
                      </a:r>
                      <a:r>
                        <a:rPr lang="en-US" baseline="0" dirty="0"/>
                        <a:t> the student will be able to understand</a:t>
                      </a:r>
                      <a:endParaRPr lang="en-US" dirty="0">
                        <a:latin typeface="Times New Roman" panose="02020603050405020304" pitchFamily="18" charset="0"/>
                        <a:cs typeface="Times New Roman" panose="02020603050405020304" pitchFamily="18" charset="0"/>
                      </a:endParaRPr>
                    </a:p>
                  </a:txBody>
                  <a:tcPr/>
                </a:tc>
                <a:tc hMerge="1">
                  <a:txBody>
                    <a:bodyPr/>
                    <a:lstStyle/>
                    <a:p>
                      <a:endParaRPr lang="en-US"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67238">
                <a:tc>
                  <a:txBody>
                    <a:bodyPr/>
                    <a:lstStyle/>
                    <a:p>
                      <a:r>
                        <a:rPr lang="en-US" b="1" dirty="0"/>
                        <a:t>CO 1</a:t>
                      </a:r>
                      <a:endParaRPr lang="en-US" b="1" dirty="0">
                        <a:latin typeface="Times New Roman" panose="02020603050405020304" pitchFamily="18" charset="0"/>
                        <a:cs typeface="Times New Roman" panose="02020603050405020304" pitchFamily="18" charset="0"/>
                      </a:endParaRPr>
                    </a:p>
                  </a:txBody>
                  <a:tcPr/>
                </a:tc>
                <a:tc gridSpan="2">
                  <a:txBody>
                    <a:bodyPr/>
                    <a:lstStyle/>
                    <a:p>
                      <a:pPr algn="just"/>
                      <a:r>
                        <a:rPr lang="en-US" b="1" dirty="0"/>
                        <a:t>Understand block chain technology.</a:t>
                      </a:r>
                      <a:endParaRPr lang="en-US"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pPr algn="just"/>
                      <a:r>
                        <a:rPr lang="en-US" b="1" dirty="0"/>
                        <a:t>K2</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604485">
                <a:tc>
                  <a:txBody>
                    <a:bodyPr/>
                    <a:lstStyle/>
                    <a:p>
                      <a:r>
                        <a:rPr lang="en-US" dirty="0"/>
                        <a:t>CO 2</a:t>
                      </a:r>
                      <a:endParaRPr lang="en-US" dirty="0">
                        <a:latin typeface="Times New Roman" panose="02020603050405020304" pitchFamily="18" charset="0"/>
                        <a:cs typeface="Times New Roman" panose="02020603050405020304" pitchFamily="18" charset="0"/>
                      </a:endParaRPr>
                    </a:p>
                  </a:txBody>
                  <a:tcPr/>
                </a:tc>
                <a:tc gridSpan="2">
                  <a:txBody>
                    <a:bodyPr/>
                    <a:lstStyle/>
                    <a:p>
                      <a:pPr algn="just"/>
                      <a:r>
                        <a:rPr lang="en-US" dirty="0"/>
                        <a:t>Develop block chain based solutions and write smart contract using Hyper ledger Fabric and </a:t>
                      </a:r>
                      <a:r>
                        <a:rPr lang="en-US" dirty="0" err="1"/>
                        <a:t>Ethereum</a:t>
                      </a:r>
                      <a:r>
                        <a:rPr lang="en-US" dirty="0"/>
                        <a:t> frameworks. </a:t>
                      </a:r>
                      <a:endParaRPr lang="en-US"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pPr algn="just"/>
                      <a:r>
                        <a:rPr lang="en-US" dirty="0"/>
                        <a:t>K6</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629763">
                <a:tc>
                  <a:txBody>
                    <a:bodyPr/>
                    <a:lstStyle/>
                    <a:p>
                      <a:r>
                        <a:rPr lang="en-US" dirty="0"/>
                        <a:t>CO 3</a:t>
                      </a:r>
                      <a:endParaRPr lang="en-US" dirty="0">
                        <a:latin typeface="Times New Roman" panose="02020603050405020304" pitchFamily="18" charset="0"/>
                        <a:cs typeface="Times New Roman" panose="02020603050405020304" pitchFamily="18" charset="0"/>
                      </a:endParaRPr>
                    </a:p>
                  </a:txBody>
                  <a:tcPr/>
                </a:tc>
                <a:tc gridSpan="2">
                  <a:txBody>
                    <a:bodyPr/>
                    <a:lstStyle/>
                    <a:p>
                      <a:pPr algn="just"/>
                      <a:r>
                        <a:rPr lang="en-US" dirty="0"/>
                        <a:t>Buildanddeployblockchainapplicationforonpremiseandcloud-basedarchitecture </a:t>
                      </a:r>
                      <a:endParaRPr lang="en-US"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pPr algn="just"/>
                      <a:r>
                        <a:rPr lang="en-US" dirty="0"/>
                        <a:t>K6</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526358">
                <a:tc>
                  <a:txBody>
                    <a:bodyPr/>
                    <a:lstStyle/>
                    <a:p>
                      <a:r>
                        <a:rPr lang="en-US" dirty="0"/>
                        <a:t>CO 4</a:t>
                      </a:r>
                      <a:endParaRPr lang="en-US" dirty="0">
                        <a:latin typeface="Times New Roman" panose="02020603050405020304" pitchFamily="18" charset="0"/>
                        <a:cs typeface="Times New Roman" panose="02020603050405020304" pitchFamily="18" charset="0"/>
                      </a:endParaRPr>
                    </a:p>
                  </a:txBody>
                  <a:tcPr/>
                </a:tc>
                <a:tc gridSpan="2">
                  <a:txBody>
                    <a:bodyPr/>
                    <a:lstStyle/>
                    <a:p>
                      <a:pPr algn="just"/>
                      <a:r>
                        <a:rPr lang="en-US" dirty="0"/>
                        <a:t>Integrate ideas from various domains and implement them using block chain technology in differ </a:t>
                      </a:r>
                      <a:r>
                        <a:rPr lang="en-US" dirty="0" err="1"/>
                        <a:t>ent</a:t>
                      </a:r>
                      <a:r>
                        <a:rPr lang="en-US" dirty="0"/>
                        <a:t> perspectives. </a:t>
                      </a:r>
                      <a:endParaRPr lang="en-US"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pPr algn="just"/>
                      <a:r>
                        <a:rPr lang="en-US" dirty="0"/>
                        <a:t>K3</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604485">
                <a:tc>
                  <a:txBody>
                    <a:bodyPr/>
                    <a:lstStyle/>
                    <a:p>
                      <a:r>
                        <a:rPr lang="en-US" dirty="0"/>
                        <a:t>CO 5</a:t>
                      </a:r>
                      <a:endParaRPr lang="en-US" dirty="0">
                        <a:latin typeface="Times New Roman" panose="02020603050405020304" pitchFamily="18" charset="0"/>
                        <a:cs typeface="Times New Roman" panose="02020603050405020304" pitchFamily="18" charset="0"/>
                      </a:endParaRPr>
                    </a:p>
                  </a:txBody>
                  <a:tcPr/>
                </a:tc>
                <a:tc gridSpan="2">
                  <a:txBody>
                    <a:bodyPr/>
                    <a:lstStyle/>
                    <a:p>
                      <a:pPr algn="just"/>
                      <a:r>
                        <a:rPr lang="en-US" dirty="0"/>
                        <a:t>Understand key terminologies and Develop Block chain hyper ledger fabric. </a:t>
                      </a:r>
                      <a:endParaRPr lang="en-US"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pPr algn="just"/>
                      <a:r>
                        <a:rPr lang="en-US" dirty="0"/>
                        <a:t>K6</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666367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c</a:t>
            </a:r>
            <a:r>
              <a:rPr lang="en-US" sz="2000" dirty="0"/>
              <a:t>. </a:t>
            </a:r>
            <a:r>
              <a:rPr lang="en-US" sz="2000" dirty="0">
                <a:latin typeface="Times New Roman" panose="02020603050405020304" pitchFamily="18" charset="0"/>
                <a:cs typeface="Times New Roman" panose="02020603050405020304" pitchFamily="18" charset="0"/>
              </a:rPr>
              <a:t>Voice privacy in GSM cellular telephone protocol is provided by</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 A5/2 cipher</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 b5/4 cipher</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 b5/6 cipher </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 b5/8 cipher</a:t>
            </a:r>
          </a:p>
          <a:p>
            <a:pPr marL="0" indent="0">
              <a:buNone/>
            </a:pPr>
            <a:r>
              <a:rPr lang="en-US" sz="2000" dirty="0">
                <a:latin typeface="Times New Roman" panose="02020603050405020304" pitchFamily="18" charset="0"/>
                <a:cs typeface="Times New Roman" panose="02020603050405020304" pitchFamily="18" charset="0"/>
              </a:rPr>
              <a:t>d. Which one of the following is a cryptographic protocol used to secure HTTP connection? </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stream control transmission protocol (SCTP) </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transport layer security (TLS) </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explicit congestion notification (ECN) </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resource reservation protocol</a:t>
            </a:r>
          </a:p>
        </p:txBody>
      </p:sp>
      <p:sp>
        <p:nvSpPr>
          <p:cNvPr id="4" name="Date Placeholder 3"/>
          <p:cNvSpPr>
            <a:spLocks noGrp="1"/>
          </p:cNvSpPr>
          <p:nvPr>
            <p:ph type="dt" sz="half" idx="10"/>
          </p:nvPr>
        </p:nvSpPr>
        <p:spPr/>
        <p:txBody>
          <a:bodyPr/>
          <a:lstStyle/>
          <a:p>
            <a:fld id="{DDCCE834-A77B-AF45-9660-83592D8FCC97}" type="datetime1">
              <a:rPr lang="en-IN" smtClean="0"/>
              <a:t>08/01/25</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Ms. Barkha Bhardwaj         ACSAI-0601           Unit Number: 1</a:t>
            </a:r>
            <a:endParaRPr lang="en-US" dirty="0"/>
          </a:p>
        </p:txBody>
      </p:sp>
      <p:sp>
        <p:nvSpPr>
          <p:cNvPr id="7" name="Title 1"/>
          <p:cNvSpPr txBox="1">
            <a:spLocks/>
          </p:cNvSpPr>
          <p:nvPr/>
        </p:nvSpPr>
        <p:spPr>
          <a:xfrm>
            <a:off x="1371600" y="1"/>
            <a:ext cx="7772400"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MCQ</a:t>
            </a:r>
            <a:r>
              <a:rPr kumimoji="0" lang="en-US" sz="32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s</a:t>
            </a:r>
            <a:r>
              <a:rPr lang="en-US" sz="3200" b="1" dirty="0">
                <a:latin typeface="Times New Roman" panose="02020603050405020304" pitchFamily="18" charset="0"/>
                <a:cs typeface="Times New Roman" panose="02020603050405020304" pitchFamily="18" charset="0"/>
              </a:rPr>
              <a:t>(Continued)</a:t>
            </a:r>
          </a:p>
        </p:txBody>
      </p:sp>
    </p:spTree>
    <p:extLst>
      <p:ext uri="{BB962C8B-B14F-4D97-AF65-F5344CB8AC3E}">
        <p14:creationId xmlns:p14="http://schemas.microsoft.com/office/powerpoint/2010/main" val="4080690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e. What is a </a:t>
            </a:r>
            <a:r>
              <a:rPr lang="en-US" sz="2000" dirty="0" err="1">
                <a:latin typeface="Times New Roman" panose="02020603050405020304" pitchFamily="18" charset="0"/>
                <a:cs typeface="Times New Roman" panose="02020603050405020304" pitchFamily="18" charset="0"/>
              </a:rPr>
              <a:t>blockchain</a:t>
            </a:r>
            <a:r>
              <a:rPr lang="en-US" sz="2000" dirty="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A distributed ledger on a peer to peer network</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A type of cryptocurrency</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 An exchange</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 A centralized ledger</a:t>
            </a:r>
          </a:p>
          <a:p>
            <a:pPr marL="0" indent="0">
              <a:buNone/>
            </a:pPr>
            <a:r>
              <a:rPr lang="en-US" sz="2000" dirty="0">
                <a:latin typeface="Times New Roman" panose="02020603050405020304" pitchFamily="18" charset="0"/>
                <a:cs typeface="Times New Roman" panose="02020603050405020304" pitchFamily="18" charset="0"/>
              </a:rPr>
              <a:t>f. </a:t>
            </a:r>
            <a:r>
              <a:rPr lang="en-US" sz="1600" dirty="0">
                <a:latin typeface="Times New Roman" panose="02020603050405020304" pitchFamily="18" charset="0"/>
                <a:cs typeface="Times New Roman" panose="02020603050405020304" pitchFamily="18" charset="0"/>
              </a:rPr>
              <a:t>What does P2P stand for?</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 Password to Password</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 Peer to Peer</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 Product to Product</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 Private Key to Public Key</a:t>
            </a:r>
          </a:p>
        </p:txBody>
      </p:sp>
      <p:sp>
        <p:nvSpPr>
          <p:cNvPr id="4" name="Date Placeholder 3"/>
          <p:cNvSpPr>
            <a:spLocks noGrp="1"/>
          </p:cNvSpPr>
          <p:nvPr>
            <p:ph type="dt" sz="half" idx="10"/>
          </p:nvPr>
        </p:nvSpPr>
        <p:spPr/>
        <p:txBody>
          <a:bodyPr/>
          <a:lstStyle/>
          <a:p>
            <a:fld id="{5646733B-2CEB-4147-8D4E-A07FF0DD08EE}" type="datetime1">
              <a:rPr lang="en-IN" smtClean="0"/>
              <a:t>08/01/25</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Ms. Barkha Bhardwaj         ACSAI-0601           Unit Number: 1</a:t>
            </a:r>
            <a:endParaRPr lang="en-US" dirty="0"/>
          </a:p>
        </p:txBody>
      </p:sp>
      <p:sp>
        <p:nvSpPr>
          <p:cNvPr id="7" name="Title 1"/>
          <p:cNvSpPr txBox="1">
            <a:spLocks/>
          </p:cNvSpPr>
          <p:nvPr/>
        </p:nvSpPr>
        <p:spPr>
          <a:xfrm>
            <a:off x="1371600" y="1"/>
            <a:ext cx="7772400"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MCQ</a:t>
            </a:r>
            <a:r>
              <a:rPr kumimoji="0" lang="en-US" sz="32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s</a:t>
            </a:r>
            <a:r>
              <a:rPr lang="en-US" sz="3200" b="1" dirty="0">
                <a:latin typeface="Times New Roman" panose="02020603050405020304" pitchFamily="18" charset="0"/>
                <a:cs typeface="Times New Roman" panose="02020603050405020304" pitchFamily="18" charset="0"/>
              </a:rPr>
              <a:t>(Continued)</a:t>
            </a:r>
          </a:p>
        </p:txBody>
      </p:sp>
    </p:spTree>
    <p:extLst>
      <p:ext uri="{BB962C8B-B14F-4D97-AF65-F5344CB8AC3E}">
        <p14:creationId xmlns:p14="http://schemas.microsoft.com/office/powerpoint/2010/main" val="8870273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1800" dirty="0" err="1">
                <a:latin typeface="Times New Roman" panose="02020603050405020304" pitchFamily="18" charset="0"/>
                <a:cs typeface="Times New Roman" panose="02020603050405020304" pitchFamily="18" charset="0"/>
              </a:rPr>
              <a:t>g.What</a:t>
            </a:r>
            <a:r>
              <a:rPr lang="en-US" sz="1800" dirty="0">
                <a:latin typeface="Times New Roman" panose="02020603050405020304" pitchFamily="18" charset="0"/>
                <a:cs typeface="Times New Roman" panose="02020603050405020304" pitchFamily="18" charset="0"/>
              </a:rPr>
              <a:t> is a node?</a:t>
            </a:r>
          </a:p>
          <a:p>
            <a:pPr>
              <a:buFont typeface="+mj-lt"/>
              <a:buAutoNum type="arabicPeriod"/>
            </a:pPr>
            <a:r>
              <a:rPr lang="en-US" sz="1800" dirty="0">
                <a:latin typeface="Times New Roman" panose="02020603050405020304" pitchFamily="18" charset="0"/>
                <a:cs typeface="Times New Roman" panose="02020603050405020304" pitchFamily="18" charset="0"/>
              </a:rPr>
              <a:t> A type of cryptocurrency</a:t>
            </a:r>
          </a:p>
          <a:p>
            <a:pPr>
              <a:buFont typeface="+mj-lt"/>
              <a:buAutoNum type="arabicPeriod"/>
            </a:pPr>
            <a:r>
              <a:rPr lang="en-US" sz="1800" dirty="0">
                <a:latin typeface="Times New Roman" panose="02020603050405020304" pitchFamily="18" charset="0"/>
                <a:cs typeface="Times New Roman" panose="02020603050405020304" pitchFamily="18" charset="0"/>
              </a:rPr>
              <a:t> A </a:t>
            </a:r>
            <a:r>
              <a:rPr lang="en-US" sz="1800" dirty="0" err="1">
                <a:latin typeface="Times New Roman" panose="02020603050405020304" pitchFamily="18" charset="0"/>
                <a:cs typeface="Times New Roman" panose="02020603050405020304" pitchFamily="18" charset="0"/>
              </a:rPr>
              <a:t>Blockchain</a:t>
            </a:r>
            <a:endParaRPr lang="en-US" sz="1800" dirty="0">
              <a:latin typeface="Times New Roman" panose="02020603050405020304" pitchFamily="18" charset="0"/>
              <a:cs typeface="Times New Roman" panose="02020603050405020304" pitchFamily="18" charset="0"/>
            </a:endParaRPr>
          </a:p>
          <a:p>
            <a:pPr>
              <a:buFont typeface="+mj-lt"/>
              <a:buAutoNum type="arabicPeriod"/>
            </a:pPr>
            <a:r>
              <a:rPr lang="en-US" sz="1800" dirty="0">
                <a:latin typeface="Times New Roman" panose="02020603050405020304" pitchFamily="18" charset="0"/>
                <a:cs typeface="Times New Roman" panose="02020603050405020304" pitchFamily="18" charset="0"/>
              </a:rPr>
              <a:t> A computer on a </a:t>
            </a:r>
            <a:r>
              <a:rPr lang="en-US" sz="1800" dirty="0" err="1">
                <a:latin typeface="Times New Roman" panose="02020603050405020304" pitchFamily="18" charset="0"/>
                <a:cs typeface="Times New Roman" panose="02020603050405020304" pitchFamily="18" charset="0"/>
              </a:rPr>
              <a:t>Blockchain</a:t>
            </a:r>
            <a:r>
              <a:rPr lang="en-US" sz="1800" dirty="0">
                <a:latin typeface="Times New Roman" panose="02020603050405020304" pitchFamily="18" charset="0"/>
                <a:cs typeface="Times New Roman" panose="02020603050405020304" pitchFamily="18" charset="0"/>
              </a:rPr>
              <a:t> network</a:t>
            </a:r>
          </a:p>
          <a:p>
            <a:pPr>
              <a:buFont typeface="+mj-lt"/>
              <a:buAutoNum type="arabicPeriod"/>
            </a:pPr>
            <a:r>
              <a:rPr lang="en-US" sz="1800" dirty="0">
                <a:latin typeface="Times New Roman" panose="02020603050405020304" pitchFamily="18" charset="0"/>
                <a:cs typeface="Times New Roman" panose="02020603050405020304" pitchFamily="18" charset="0"/>
              </a:rPr>
              <a:t> An exchange</a:t>
            </a:r>
          </a:p>
          <a:p>
            <a:pPr marL="0" indent="0">
              <a:buNone/>
            </a:pPr>
            <a:r>
              <a:rPr lang="en-US" sz="1800" dirty="0">
                <a:latin typeface="Times New Roman" panose="02020603050405020304" pitchFamily="18" charset="0"/>
                <a:cs typeface="Times New Roman" panose="02020603050405020304" pitchFamily="18" charset="0"/>
              </a:rPr>
              <a:t>h. Who created Bitcoin?</a:t>
            </a:r>
          </a:p>
          <a:p>
            <a:pPr>
              <a:buFont typeface="+mj-lt"/>
              <a:buAutoNum type="arabicPeriod"/>
            </a:pPr>
            <a:r>
              <a:rPr lang="en-US" sz="1800" dirty="0">
                <a:latin typeface="Times New Roman" panose="02020603050405020304" pitchFamily="18" charset="0"/>
                <a:cs typeface="Times New Roman" panose="02020603050405020304" pitchFamily="18" charset="0"/>
              </a:rPr>
              <a:t>Satoshi </a:t>
            </a:r>
            <a:r>
              <a:rPr lang="en-US" sz="1800" dirty="0" err="1">
                <a:latin typeface="Times New Roman" panose="02020603050405020304" pitchFamily="18" charset="0"/>
                <a:cs typeface="Times New Roman" panose="02020603050405020304" pitchFamily="18" charset="0"/>
              </a:rPr>
              <a:t>Nakamoto</a:t>
            </a:r>
            <a:endParaRPr lang="en-US" sz="1800" dirty="0">
              <a:latin typeface="Times New Roman" panose="02020603050405020304" pitchFamily="18" charset="0"/>
              <a:cs typeface="Times New Roman" panose="02020603050405020304" pitchFamily="18" charset="0"/>
            </a:endParaRPr>
          </a:p>
          <a:p>
            <a:pPr>
              <a:buFont typeface="+mj-lt"/>
              <a:buAutoNum type="arabicPeriod"/>
            </a:pPr>
            <a:r>
              <a:rPr lang="en-US" sz="1800" dirty="0">
                <a:latin typeface="Times New Roman" panose="02020603050405020304" pitchFamily="18" charset="0"/>
                <a:cs typeface="Times New Roman" panose="02020603050405020304" pitchFamily="18" charset="0"/>
              </a:rPr>
              <a:t> Samsung</a:t>
            </a:r>
          </a:p>
          <a:p>
            <a:pPr>
              <a:buFont typeface="+mj-lt"/>
              <a:buAutoNum type="arabicPeriod"/>
            </a:pPr>
            <a:r>
              <a:rPr lang="en-US" sz="1800" dirty="0">
                <a:latin typeface="Times New Roman" panose="02020603050405020304" pitchFamily="18" charset="0"/>
                <a:cs typeface="Times New Roman" panose="02020603050405020304" pitchFamily="18" charset="0"/>
              </a:rPr>
              <a:t> John </a:t>
            </a:r>
            <a:r>
              <a:rPr lang="en-US" sz="1800" dirty="0" err="1">
                <a:latin typeface="Times New Roman" panose="02020603050405020304" pitchFamily="18" charset="0"/>
                <a:cs typeface="Times New Roman" panose="02020603050405020304" pitchFamily="18" charset="0"/>
              </a:rPr>
              <a:t>Mcafee</a:t>
            </a:r>
            <a:endParaRPr lang="en-US" sz="1800" dirty="0">
              <a:latin typeface="Times New Roman" panose="02020603050405020304" pitchFamily="18" charset="0"/>
              <a:cs typeface="Times New Roman" panose="02020603050405020304" pitchFamily="18" charset="0"/>
            </a:endParaRPr>
          </a:p>
          <a:p>
            <a:pPr>
              <a:buFont typeface="+mj-lt"/>
              <a:buAutoNum type="arabicPeriod"/>
            </a:pPr>
            <a:r>
              <a:rPr lang="en-US" sz="1800" dirty="0">
                <a:latin typeface="Times New Roman" panose="02020603050405020304" pitchFamily="18" charset="0"/>
                <a:cs typeface="Times New Roman" panose="02020603050405020304" pitchFamily="18" charset="0"/>
              </a:rPr>
              <a:t> China</a:t>
            </a:r>
          </a:p>
        </p:txBody>
      </p:sp>
      <p:sp>
        <p:nvSpPr>
          <p:cNvPr id="4" name="Date Placeholder 3"/>
          <p:cNvSpPr>
            <a:spLocks noGrp="1"/>
          </p:cNvSpPr>
          <p:nvPr>
            <p:ph type="dt" sz="half" idx="10"/>
          </p:nvPr>
        </p:nvSpPr>
        <p:spPr/>
        <p:txBody>
          <a:bodyPr/>
          <a:lstStyle/>
          <a:p>
            <a:fld id="{F7369C10-4EEA-2A44-98BB-25FE20F9EEF5}" type="datetime1">
              <a:rPr lang="en-IN" smtClean="0"/>
              <a:t>08/01/25</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Ms. Barkha Bhardwaj         ACSAI-0601           Unit Number: 1</a:t>
            </a:r>
            <a:endParaRPr lang="en-US" dirty="0"/>
          </a:p>
        </p:txBody>
      </p:sp>
      <p:sp>
        <p:nvSpPr>
          <p:cNvPr id="7" name="Title 1"/>
          <p:cNvSpPr txBox="1">
            <a:spLocks/>
          </p:cNvSpPr>
          <p:nvPr/>
        </p:nvSpPr>
        <p:spPr>
          <a:xfrm>
            <a:off x="1371600" y="1"/>
            <a:ext cx="7772400"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MCQ</a:t>
            </a:r>
            <a:r>
              <a:rPr kumimoji="0" lang="en-US" sz="32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s</a:t>
            </a:r>
            <a:r>
              <a:rPr lang="en-US" sz="3200" b="1" dirty="0">
                <a:latin typeface="Times New Roman" panose="02020603050405020304" pitchFamily="18" charset="0"/>
                <a:cs typeface="Times New Roman" panose="02020603050405020304" pitchFamily="18" charset="0"/>
              </a:rPr>
              <a:t>(Continued</a:t>
            </a:r>
            <a:r>
              <a:rPr lang="en-US" sz="3200" b="1" dirty="0"/>
              <a:t>)</a:t>
            </a:r>
          </a:p>
        </p:txBody>
      </p:sp>
    </p:spTree>
    <p:extLst>
      <p:ext uri="{BB962C8B-B14F-4D97-AF65-F5344CB8AC3E}">
        <p14:creationId xmlns:p14="http://schemas.microsoft.com/office/powerpoint/2010/main" val="4902259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Where Bank account</a:t>
            </a:r>
          </a:p>
          <a:p>
            <a:pPr>
              <a:buFont typeface="+mj-lt"/>
              <a:buAutoNum type="arabicPeriod"/>
            </a:pPr>
            <a:r>
              <a:rPr lang="en-US" sz="1800" dirty="0">
                <a:latin typeface="Times New Roman" panose="02020603050405020304" pitchFamily="18" charset="0"/>
                <a:cs typeface="Times New Roman" panose="02020603050405020304" pitchFamily="18" charset="0"/>
              </a:rPr>
              <a:t> Floppy Disk</a:t>
            </a:r>
          </a:p>
          <a:p>
            <a:pPr>
              <a:buFont typeface="+mj-lt"/>
              <a:buAutoNum type="arabicPeriod"/>
            </a:pPr>
            <a:r>
              <a:rPr lang="en-US" sz="1800" dirty="0">
                <a:latin typeface="Times New Roman" panose="02020603050405020304" pitchFamily="18" charset="0"/>
                <a:cs typeface="Times New Roman" panose="02020603050405020304" pitchFamily="18" charset="0"/>
              </a:rPr>
              <a:t> Wallet</a:t>
            </a:r>
          </a:p>
          <a:p>
            <a:pPr>
              <a:buFont typeface="+mj-lt"/>
              <a:buAutoNum type="arabicPeriod"/>
            </a:pPr>
            <a:r>
              <a:rPr lang="en-US" sz="1800" dirty="0">
                <a:latin typeface="Times New Roman" panose="02020603050405020304" pitchFamily="18" charset="0"/>
                <a:cs typeface="Times New Roman" panose="02020603050405020304" pitchFamily="18" charset="0"/>
              </a:rPr>
              <a:t> In your </a:t>
            </a:r>
            <a:r>
              <a:rPr lang="en-US" sz="1800" dirty="0" err="1">
                <a:latin typeface="Times New Roman" panose="02020603050405020304" pitchFamily="18" charset="0"/>
                <a:cs typeface="Times New Roman" panose="02020603050405020304" pitchFamily="18" charset="0"/>
              </a:rPr>
              <a:t>pocketdo</a:t>
            </a:r>
            <a:r>
              <a:rPr lang="en-US" sz="1800" dirty="0">
                <a:latin typeface="Times New Roman" panose="02020603050405020304" pitchFamily="18" charset="0"/>
                <a:cs typeface="Times New Roman" panose="02020603050405020304" pitchFamily="18" charset="0"/>
              </a:rPr>
              <a:t> you store your cryptocurrency?</a:t>
            </a:r>
          </a:p>
          <a:p>
            <a:pPr marL="0" indent="0">
              <a:buNone/>
            </a:pPr>
            <a:r>
              <a:rPr lang="en-US" sz="1800" dirty="0">
                <a:latin typeface="Times New Roman" panose="02020603050405020304" pitchFamily="18" charset="0"/>
                <a:cs typeface="Times New Roman" panose="02020603050405020304" pitchFamily="18" charset="0"/>
              </a:rPr>
              <a:t>j. Where is the LEAST SAFE place to keep your cryptocurrency?</a:t>
            </a:r>
          </a:p>
          <a:p>
            <a:pPr>
              <a:buFont typeface="+mj-lt"/>
              <a:buAutoNum type="arabicPeriod"/>
            </a:pPr>
            <a:r>
              <a:rPr lang="en-US" sz="1800" dirty="0">
                <a:latin typeface="Times New Roman" panose="02020603050405020304" pitchFamily="18" charset="0"/>
                <a:cs typeface="Times New Roman" panose="02020603050405020304" pitchFamily="18" charset="0"/>
              </a:rPr>
              <a:t>In your pocket</a:t>
            </a:r>
          </a:p>
          <a:p>
            <a:pPr>
              <a:buFont typeface="+mj-lt"/>
              <a:buAutoNum type="arabicPeriod"/>
            </a:pPr>
            <a:r>
              <a:rPr lang="en-US" sz="1800" dirty="0">
                <a:latin typeface="Times New Roman" panose="02020603050405020304" pitchFamily="18" charset="0"/>
                <a:cs typeface="Times New Roman" panose="02020603050405020304" pitchFamily="18" charset="0"/>
              </a:rPr>
              <a:t> On an exchange</a:t>
            </a:r>
          </a:p>
          <a:p>
            <a:pPr>
              <a:buFont typeface="+mj-lt"/>
              <a:buAutoNum type="arabicPeriod"/>
            </a:pPr>
            <a:r>
              <a:rPr lang="en-US" sz="1800" dirty="0">
                <a:latin typeface="Times New Roman" panose="02020603050405020304" pitchFamily="18" charset="0"/>
                <a:cs typeface="Times New Roman" panose="02020603050405020304" pitchFamily="18" charset="0"/>
              </a:rPr>
              <a:t> On a hot wallet</a:t>
            </a:r>
          </a:p>
          <a:p>
            <a:pPr>
              <a:buFont typeface="+mj-lt"/>
              <a:buAutoNum type="arabicPeriod"/>
            </a:pPr>
            <a:r>
              <a:rPr lang="en-US" sz="1800" dirty="0">
                <a:latin typeface="Times New Roman" panose="02020603050405020304" pitchFamily="18" charset="0"/>
                <a:cs typeface="Times New Roman" panose="02020603050405020304" pitchFamily="18" charset="0"/>
              </a:rPr>
              <a:t> At your work desk</a:t>
            </a:r>
          </a:p>
        </p:txBody>
      </p:sp>
      <p:sp>
        <p:nvSpPr>
          <p:cNvPr id="4" name="Date Placeholder 3"/>
          <p:cNvSpPr>
            <a:spLocks noGrp="1"/>
          </p:cNvSpPr>
          <p:nvPr>
            <p:ph type="dt" sz="half" idx="10"/>
          </p:nvPr>
        </p:nvSpPr>
        <p:spPr/>
        <p:txBody>
          <a:bodyPr/>
          <a:lstStyle/>
          <a:p>
            <a:fld id="{EC396A25-9B4C-8249-9468-A48CEF4AED05}" type="datetime1">
              <a:rPr lang="en-IN" smtClean="0"/>
              <a:t>08/01/25</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Ms. Barkha Bhardwaj         ACSAI-0601           Unit Number: 1</a:t>
            </a:r>
            <a:endParaRPr lang="en-US" dirty="0"/>
          </a:p>
        </p:txBody>
      </p:sp>
      <p:sp>
        <p:nvSpPr>
          <p:cNvPr id="7" name="Title 1"/>
          <p:cNvSpPr txBox="1">
            <a:spLocks/>
          </p:cNvSpPr>
          <p:nvPr/>
        </p:nvSpPr>
        <p:spPr>
          <a:xfrm>
            <a:off x="1371600" y="1"/>
            <a:ext cx="7772400"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MCQ</a:t>
            </a:r>
            <a:r>
              <a:rPr kumimoji="0" lang="en-US" sz="32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s</a:t>
            </a:r>
            <a:r>
              <a:rPr lang="en-US" sz="3200" b="1" dirty="0">
                <a:latin typeface="Times New Roman" panose="02020603050405020304" pitchFamily="18" charset="0"/>
                <a:cs typeface="Times New Roman" panose="02020603050405020304" pitchFamily="18" charset="0"/>
              </a:rPr>
              <a:t>(Continued)</a:t>
            </a:r>
          </a:p>
        </p:txBody>
      </p:sp>
    </p:spTree>
    <p:extLst>
      <p:ext uri="{BB962C8B-B14F-4D97-AF65-F5344CB8AC3E}">
        <p14:creationId xmlns:p14="http://schemas.microsoft.com/office/powerpoint/2010/main" val="41756320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dirty="0"/>
              <a:t>NA</a:t>
            </a:r>
          </a:p>
        </p:txBody>
      </p:sp>
      <p:sp>
        <p:nvSpPr>
          <p:cNvPr id="4" name="Date Placeholder 3"/>
          <p:cNvSpPr>
            <a:spLocks noGrp="1"/>
          </p:cNvSpPr>
          <p:nvPr>
            <p:ph type="dt" sz="half" idx="10"/>
          </p:nvPr>
        </p:nvSpPr>
        <p:spPr/>
        <p:txBody>
          <a:bodyPr/>
          <a:lstStyle/>
          <a:p>
            <a:fld id="{B76E322F-8AA2-254F-AAE4-010BE551C690}" type="datetime1">
              <a:rPr lang="en-IN" smtClean="0"/>
              <a:t>08/01/25</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Ms. Barkha Bhardwaj         ACSAI-0601           Unit Number: 1</a:t>
            </a:r>
            <a:endParaRPr lang="en-US" dirty="0"/>
          </a:p>
        </p:txBody>
      </p:sp>
      <p:sp>
        <p:nvSpPr>
          <p:cNvPr id="7" name="Title 1"/>
          <p:cNvSpPr txBox="1">
            <a:spLocks/>
          </p:cNvSpPr>
          <p:nvPr/>
        </p:nvSpPr>
        <p:spPr>
          <a:xfrm>
            <a:off x="1371600" y="1"/>
            <a:ext cx="7772400"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mn-lt"/>
                <a:ea typeface="+mn-ea"/>
                <a:cs typeface="+mn-cs"/>
              </a:rPr>
              <a:t>Old</a:t>
            </a:r>
            <a:r>
              <a:rPr kumimoji="0" lang="en-US" sz="3200" b="1" i="0" u="none" strike="noStrike" kern="1200" cap="none" spc="0" normalizeH="0" noProof="0" dirty="0">
                <a:ln>
                  <a:noFill/>
                </a:ln>
                <a:solidFill>
                  <a:schemeClr val="dk1"/>
                </a:solidFill>
                <a:effectLst/>
                <a:uLnTx/>
                <a:uFillTx/>
                <a:latin typeface="+mn-lt"/>
                <a:ea typeface="+mn-ea"/>
                <a:cs typeface="+mn-cs"/>
              </a:rPr>
              <a:t> Question Papers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9675185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85000" lnSpcReduction="20000"/>
          </a:bodyPr>
          <a:lstStyle/>
          <a:p>
            <a:pPr marL="0" indent="0" algn="just">
              <a:buNone/>
            </a:pPr>
            <a:r>
              <a:rPr lang="en-US" sz="2600" dirty="0">
                <a:latin typeface="Times New Roman" panose="02020603050405020304" pitchFamily="18" charset="0"/>
                <a:cs typeface="Times New Roman" panose="02020603050405020304" pitchFamily="18" charset="0"/>
              </a:rPr>
              <a:t>Q 1. What do you know about </a:t>
            </a:r>
            <a:r>
              <a:rPr lang="en-US" sz="2600" dirty="0" err="1">
                <a:latin typeface="Times New Roman" panose="02020603050405020304" pitchFamily="18" charset="0"/>
                <a:cs typeface="Times New Roman" panose="02020603050405020304" pitchFamily="18" charset="0"/>
              </a:rPr>
              <a:t>Blockchain</a:t>
            </a:r>
            <a:r>
              <a:rPr lang="en-US" sz="2600" dirty="0">
                <a:latin typeface="Times New Roman" panose="02020603050405020304" pitchFamily="18" charset="0"/>
                <a:cs typeface="Times New Roman" panose="02020603050405020304" pitchFamily="18" charset="0"/>
              </a:rPr>
              <a:t>? What is the difference between Bitcoin </a:t>
            </a:r>
            <a:r>
              <a:rPr lang="en-US" sz="2600" dirty="0" err="1">
                <a:latin typeface="Times New Roman" panose="02020603050405020304" pitchFamily="18" charset="0"/>
                <a:cs typeface="Times New Roman" panose="02020603050405020304" pitchFamily="18" charset="0"/>
              </a:rPr>
              <a:t>blockchain</a:t>
            </a:r>
            <a:r>
              <a:rPr lang="en-US" sz="2600" dirty="0">
                <a:latin typeface="Times New Roman" panose="02020603050405020304" pitchFamily="18" charset="0"/>
                <a:cs typeface="Times New Roman" panose="02020603050405020304" pitchFamily="18" charset="0"/>
              </a:rPr>
              <a:t> and </a:t>
            </a:r>
            <a:r>
              <a:rPr lang="en-US" sz="2600" dirty="0" err="1">
                <a:latin typeface="Times New Roman" panose="02020603050405020304" pitchFamily="18" charset="0"/>
                <a:cs typeface="Times New Roman" panose="02020603050405020304" pitchFamily="18" charset="0"/>
              </a:rPr>
              <a:t>Ethereum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blockchain</a:t>
            </a:r>
            <a:r>
              <a:rPr lang="en-US" sz="2600" dirty="0">
                <a:latin typeface="Times New Roman" panose="02020603050405020304" pitchFamily="18" charset="0"/>
                <a:cs typeface="Times New Roman" panose="02020603050405020304" pitchFamily="18" charset="0"/>
              </a:rPr>
              <a:t>?</a:t>
            </a:r>
          </a:p>
          <a:p>
            <a:pPr marL="0" indent="0" algn="just">
              <a:buNone/>
            </a:pPr>
            <a:r>
              <a:rPr lang="en-US" sz="2600" dirty="0">
                <a:latin typeface="Times New Roman" panose="02020603050405020304" pitchFamily="18" charset="0"/>
                <a:cs typeface="Times New Roman" panose="02020603050405020304" pitchFamily="18" charset="0"/>
              </a:rPr>
              <a:t>Q 2. What is the principle on which </a:t>
            </a:r>
            <a:r>
              <a:rPr lang="en-US" sz="2600" dirty="0" err="1">
                <a:latin typeface="Times New Roman" panose="02020603050405020304" pitchFamily="18" charset="0"/>
                <a:cs typeface="Times New Roman" panose="02020603050405020304" pitchFamily="18" charset="0"/>
              </a:rPr>
              <a:t>blockchain</a:t>
            </a:r>
            <a:r>
              <a:rPr lang="en-US" sz="2600" dirty="0">
                <a:latin typeface="Times New Roman" panose="02020603050405020304" pitchFamily="18" charset="0"/>
                <a:cs typeface="Times New Roman" panose="02020603050405020304" pitchFamily="18" charset="0"/>
              </a:rPr>
              <a:t> technology is based on?</a:t>
            </a:r>
          </a:p>
          <a:p>
            <a:pPr marL="0" indent="0" algn="just">
              <a:buNone/>
            </a:pPr>
            <a:r>
              <a:rPr lang="en-US" sz="2600" dirty="0">
                <a:latin typeface="Times New Roman" panose="02020603050405020304" pitchFamily="18" charset="0"/>
                <a:cs typeface="Times New Roman" panose="02020603050405020304" pitchFamily="18" charset="0"/>
              </a:rPr>
              <a:t>Q 3. What are the different types of </a:t>
            </a:r>
            <a:r>
              <a:rPr lang="en-US" sz="2600" dirty="0" err="1">
                <a:latin typeface="Times New Roman" panose="02020603050405020304" pitchFamily="18" charset="0"/>
                <a:cs typeface="Times New Roman" panose="02020603050405020304" pitchFamily="18" charset="0"/>
              </a:rPr>
              <a:t>Blockchains</a:t>
            </a:r>
            <a:r>
              <a:rPr lang="en-US" sz="2600" dirty="0">
                <a:latin typeface="Times New Roman" panose="02020603050405020304" pitchFamily="18" charset="0"/>
                <a:cs typeface="Times New Roman" panose="02020603050405020304" pitchFamily="18" charset="0"/>
              </a:rPr>
              <a:t>?</a:t>
            </a:r>
          </a:p>
          <a:p>
            <a:pPr marL="0" indent="0" algn="just">
              <a:buNone/>
            </a:pPr>
            <a:r>
              <a:rPr lang="en-US" sz="2600" dirty="0">
                <a:latin typeface="Times New Roman" panose="02020603050405020304" pitchFamily="18" charset="0"/>
                <a:cs typeface="Times New Roman" panose="02020603050405020304" pitchFamily="18" charset="0"/>
              </a:rPr>
              <a:t>Q 4. Why is </a:t>
            </a:r>
            <a:r>
              <a:rPr lang="en-US" sz="2600" dirty="0" err="1">
                <a:latin typeface="Times New Roman" panose="02020603050405020304" pitchFamily="18" charset="0"/>
                <a:cs typeface="Times New Roman" panose="02020603050405020304" pitchFamily="18" charset="0"/>
              </a:rPr>
              <a:t>Blockchain</a:t>
            </a:r>
            <a:r>
              <a:rPr lang="en-US" sz="2600" dirty="0">
                <a:latin typeface="Times New Roman" panose="02020603050405020304" pitchFamily="18" charset="0"/>
                <a:cs typeface="Times New Roman" panose="02020603050405020304" pitchFamily="18" charset="0"/>
              </a:rPr>
              <a:t> a trusted approach?</a:t>
            </a:r>
          </a:p>
          <a:p>
            <a:pPr marL="0" indent="0" algn="just">
              <a:buNone/>
            </a:pPr>
            <a:r>
              <a:rPr lang="en-US" sz="2600" dirty="0">
                <a:latin typeface="Times New Roman" panose="02020603050405020304" pitchFamily="18" charset="0"/>
                <a:cs typeface="Times New Roman" panose="02020603050405020304" pitchFamily="18" charset="0"/>
              </a:rPr>
              <a:t>Q 5. Name the two types of records that are present in the </a:t>
            </a:r>
            <a:r>
              <a:rPr lang="en-US" sz="2600" dirty="0" err="1">
                <a:latin typeface="Times New Roman" panose="02020603050405020304" pitchFamily="18" charset="0"/>
                <a:cs typeface="Times New Roman" panose="02020603050405020304" pitchFamily="18" charset="0"/>
              </a:rPr>
              <a:t>blockchain</a:t>
            </a:r>
            <a:r>
              <a:rPr lang="en-US" sz="2600" dirty="0">
                <a:latin typeface="Times New Roman" panose="02020603050405020304" pitchFamily="18" charset="0"/>
                <a:cs typeface="Times New Roman" panose="02020603050405020304" pitchFamily="18" charset="0"/>
              </a:rPr>
              <a:t> database?</a:t>
            </a:r>
          </a:p>
          <a:p>
            <a:pPr marL="0" indent="0" algn="just">
              <a:buNone/>
            </a:pPr>
            <a:r>
              <a:rPr lang="en-US" sz="2600" dirty="0">
                <a:latin typeface="Times New Roman" panose="02020603050405020304" pitchFamily="18" charset="0"/>
                <a:cs typeface="Times New Roman" panose="02020603050405020304" pitchFamily="18" charset="0"/>
              </a:rPr>
              <a:t>Q 6. </a:t>
            </a:r>
            <a:r>
              <a:rPr lang="en-US" sz="2600" dirty="0" err="1">
                <a:latin typeface="Times New Roman" panose="02020603050405020304" pitchFamily="18" charset="0"/>
                <a:cs typeface="Times New Roman" panose="02020603050405020304" pitchFamily="18" charset="0"/>
              </a:rPr>
              <a:t>Blockchain</a:t>
            </a:r>
            <a:r>
              <a:rPr lang="en-US" sz="2600" dirty="0">
                <a:latin typeface="Times New Roman" panose="02020603050405020304" pitchFamily="18" charset="0"/>
                <a:cs typeface="Times New Roman" panose="02020603050405020304" pitchFamily="18" charset="0"/>
              </a:rPr>
              <a:t> is a distributed database. How does it differ from traditional databases?</a:t>
            </a:r>
          </a:p>
          <a:p>
            <a:pPr marL="0" indent="0" algn="just">
              <a:buNone/>
            </a:pPr>
            <a:r>
              <a:rPr lang="en-US" sz="2600" dirty="0">
                <a:latin typeface="Times New Roman" panose="02020603050405020304" pitchFamily="18" charset="0"/>
                <a:cs typeface="Times New Roman" panose="02020603050405020304" pitchFamily="18" charset="0"/>
              </a:rPr>
              <a:t>Q 7. What are the properties of </a:t>
            </a:r>
            <a:r>
              <a:rPr lang="en-US" sz="2600" dirty="0" err="1">
                <a:latin typeface="Times New Roman" panose="02020603050405020304" pitchFamily="18" charset="0"/>
                <a:cs typeface="Times New Roman" panose="02020603050405020304" pitchFamily="18" charset="0"/>
              </a:rPr>
              <a:t>Blockchain</a:t>
            </a:r>
            <a:r>
              <a:rPr lang="en-US" sz="2600" dirty="0">
                <a:latin typeface="Times New Roman" panose="02020603050405020304" pitchFamily="18" charset="0"/>
                <a:cs typeface="Times New Roman" panose="02020603050405020304" pitchFamily="18" charset="0"/>
              </a:rPr>
              <a:t>?</a:t>
            </a:r>
          </a:p>
          <a:p>
            <a:pPr marL="0" indent="0" algn="just">
              <a:buNone/>
            </a:pPr>
            <a:r>
              <a:rPr lang="en-US" sz="2600" dirty="0">
                <a:latin typeface="Times New Roman" panose="02020603050405020304" pitchFamily="18" charset="0"/>
                <a:cs typeface="Times New Roman" panose="02020603050405020304" pitchFamily="18" charset="0"/>
              </a:rPr>
              <a:t>Q 8. What is encryption? What is its role in </a:t>
            </a:r>
            <a:r>
              <a:rPr lang="en-US" sz="2600" dirty="0" err="1">
                <a:latin typeface="Times New Roman" panose="02020603050405020304" pitchFamily="18" charset="0"/>
                <a:cs typeface="Times New Roman" panose="02020603050405020304" pitchFamily="18" charset="0"/>
              </a:rPr>
              <a:t>Blockchain</a:t>
            </a:r>
            <a:r>
              <a:rPr lang="en-US" sz="2600" dirty="0">
                <a:latin typeface="Times New Roman" panose="02020603050405020304" pitchFamily="18" charset="0"/>
                <a:cs typeface="Times New Roman" panose="02020603050405020304" pitchFamily="18" charset="0"/>
              </a:rPr>
              <a:t>?</a:t>
            </a:r>
          </a:p>
          <a:p>
            <a:pPr marL="0" indent="0" algn="just">
              <a:buNone/>
            </a:pPr>
            <a:r>
              <a:rPr lang="en-US" sz="2600" dirty="0">
                <a:latin typeface="Times New Roman" panose="02020603050405020304" pitchFamily="18" charset="0"/>
                <a:cs typeface="Times New Roman" panose="02020603050405020304" pitchFamily="18" charset="0"/>
              </a:rPr>
              <a:t>Q 9. What do you mean by blocks in </a:t>
            </a:r>
            <a:r>
              <a:rPr lang="en-US" sz="2600" dirty="0" err="1">
                <a:latin typeface="Times New Roman" panose="02020603050405020304" pitchFamily="18" charset="0"/>
                <a:cs typeface="Times New Roman" panose="02020603050405020304" pitchFamily="18" charset="0"/>
              </a:rPr>
              <a:t>blockchain</a:t>
            </a:r>
            <a:r>
              <a:rPr lang="en-US" sz="2600" dirty="0">
                <a:latin typeface="Times New Roman" panose="02020603050405020304" pitchFamily="18" charset="0"/>
                <a:cs typeface="Times New Roman" panose="02020603050405020304" pitchFamily="18" charset="0"/>
              </a:rPr>
              <a:t> technology?</a:t>
            </a:r>
          </a:p>
          <a:p>
            <a:pPr marL="0" indent="0" algn="just">
              <a:buNone/>
            </a:pPr>
            <a:r>
              <a:rPr lang="en-US" sz="2600" dirty="0">
                <a:latin typeface="Times New Roman" panose="02020603050405020304" pitchFamily="18" charset="0"/>
                <a:cs typeface="Times New Roman" panose="02020603050405020304" pitchFamily="18" charset="0"/>
              </a:rPr>
              <a:t>Q 10. How does a block is recognized in the </a:t>
            </a:r>
            <a:r>
              <a:rPr lang="en-US" sz="2600" dirty="0" err="1">
                <a:latin typeface="Times New Roman" panose="02020603050405020304" pitchFamily="18" charset="0"/>
                <a:cs typeface="Times New Roman" panose="02020603050405020304" pitchFamily="18" charset="0"/>
              </a:rPr>
              <a:t>Blockchain</a:t>
            </a:r>
            <a:r>
              <a:rPr lang="en-US" sz="2600" dirty="0">
                <a:latin typeface="Times New Roman" panose="02020603050405020304" pitchFamily="18" charset="0"/>
                <a:cs typeface="Times New Roman" panose="02020603050405020304" pitchFamily="18" charset="0"/>
              </a:rPr>
              <a:t> approach?</a:t>
            </a:r>
          </a:p>
          <a:p>
            <a:pPr marL="457200" indent="-457200">
              <a:buFont typeface="+mj-lt"/>
              <a:buAutoNum type="arabicPeriod"/>
            </a:pPr>
            <a:endParaRPr lang="en-US" sz="2200" dirty="0"/>
          </a:p>
        </p:txBody>
      </p:sp>
      <p:sp>
        <p:nvSpPr>
          <p:cNvPr id="4" name="Date Placeholder 3"/>
          <p:cNvSpPr>
            <a:spLocks noGrp="1"/>
          </p:cNvSpPr>
          <p:nvPr>
            <p:ph type="dt" sz="half" idx="10"/>
          </p:nvPr>
        </p:nvSpPr>
        <p:spPr/>
        <p:txBody>
          <a:bodyPr/>
          <a:lstStyle/>
          <a:p>
            <a:fld id="{1F0532F2-D871-2A43-B138-8400C0CDF1B8}" type="datetime1">
              <a:rPr lang="en-IN" smtClean="0"/>
              <a:t>08/01/25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Ms. Barkha Bhardwaj         ACSAI-0601           Unit Number: 1</a:t>
            </a:r>
            <a:endParaRPr lang="en-US" dirty="0"/>
          </a:p>
        </p:txBody>
      </p:sp>
      <p:sp>
        <p:nvSpPr>
          <p:cNvPr id="7" name="Title 1"/>
          <p:cNvSpPr txBox="1">
            <a:spLocks/>
          </p:cNvSpPr>
          <p:nvPr/>
        </p:nvSpPr>
        <p:spPr>
          <a:xfrm>
            <a:off x="1371600" y="1"/>
            <a:ext cx="7772400"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Expected Questions for University Exam </a:t>
            </a:r>
            <a:endParaRPr kumimoji="0" lang="en-US" sz="32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32393009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a:ln>
            <a:solidFill>
              <a:schemeClr val="accent2">
                <a:lumMod val="75000"/>
              </a:schemeClr>
            </a:solidFill>
          </a:ln>
        </p:spPr>
        <p:txBody>
          <a:bodyPr>
            <a:normAutofit/>
          </a:bodyPr>
          <a:lstStyle/>
          <a:p>
            <a:endParaRPr lang="en-US" sz="2000" dirty="0"/>
          </a:p>
          <a:p>
            <a:pPr marL="0" indent="0">
              <a:buNone/>
            </a:pPr>
            <a:r>
              <a:rPr lang="en-US" sz="2200" b="1" dirty="0">
                <a:latin typeface="Ytimes"/>
              </a:rPr>
              <a:t>My Video :</a:t>
            </a:r>
          </a:p>
          <a:p>
            <a:pPr marL="0" indent="0">
              <a:buNone/>
            </a:pPr>
            <a:r>
              <a:rPr lang="en-US" sz="2200" b="1" dirty="0">
                <a:solidFill>
                  <a:srgbClr val="FB3E4C"/>
                </a:solidFill>
                <a:latin typeface="Ytimes"/>
                <a:hlinkClick r:id="rId2">
                  <a:extLst>
                    <a:ext uri="{A12FA001-AC4F-418D-AE19-62706E023703}">
                      <ahyp:hlinkClr xmlns:ahyp="http://schemas.microsoft.com/office/drawing/2018/hyperlinkcolor" val="tx"/>
                    </a:ext>
                  </a:extLst>
                </a:hlinkClick>
              </a:rPr>
              <a:t>https://youtu.be/rPD97AZ9W2U</a:t>
            </a:r>
            <a:endParaRPr lang="en-US" sz="2200" b="1" dirty="0">
              <a:solidFill>
                <a:srgbClr val="FB3E4C"/>
              </a:solidFill>
              <a:latin typeface="Ytimes"/>
            </a:endParaRPr>
          </a:p>
          <a:p>
            <a:pPr marL="0" indent="0">
              <a:buNone/>
            </a:pPr>
            <a:r>
              <a:rPr lang="en-US" sz="2200" b="1" dirty="0">
                <a:solidFill>
                  <a:srgbClr val="FB3E4C"/>
                </a:solidFill>
                <a:latin typeface="Ytimes"/>
                <a:hlinkClick r:id="rId3">
                  <a:extLst>
                    <a:ext uri="{A12FA001-AC4F-418D-AE19-62706E023703}">
                      <ahyp:hlinkClr xmlns:ahyp="http://schemas.microsoft.com/office/drawing/2018/hyperlinkcolor" val="tx"/>
                    </a:ext>
                  </a:extLst>
                </a:hlinkClick>
              </a:rPr>
              <a:t>https://youtu.be/QbBHCehF3xo</a:t>
            </a:r>
            <a:endParaRPr lang="en-US" sz="2200" b="1" dirty="0">
              <a:solidFill>
                <a:srgbClr val="FB3E4C"/>
              </a:solidFill>
              <a:latin typeface="Ytimes"/>
            </a:endParaRPr>
          </a:p>
          <a:p>
            <a:pPr marL="0" indent="0">
              <a:buNone/>
            </a:pPr>
            <a:r>
              <a:rPr lang="en-US" sz="2200" b="1" dirty="0">
                <a:solidFill>
                  <a:srgbClr val="FB3E4C"/>
                </a:solidFill>
                <a:latin typeface="Ytimes"/>
                <a:hlinkClick r:id="rId4">
                  <a:extLst>
                    <a:ext uri="{A12FA001-AC4F-418D-AE19-62706E023703}">
                      <ahyp:hlinkClr xmlns:ahyp="http://schemas.microsoft.com/office/drawing/2018/hyperlinkcolor" val="tx"/>
                    </a:ext>
                  </a:extLst>
                </a:hlinkClick>
              </a:rPr>
              <a:t>https://youtu.be/JRlJPlbOP7I</a:t>
            </a:r>
            <a:endParaRPr lang="en-US" sz="2200" b="1" dirty="0">
              <a:solidFill>
                <a:srgbClr val="FB3E4C"/>
              </a:solidFill>
              <a:latin typeface="Ytimes"/>
            </a:endParaRPr>
          </a:p>
          <a:p>
            <a:pPr marL="0" indent="0">
              <a:buNone/>
            </a:pPr>
            <a:endParaRPr lang="en-US" sz="2200" b="1" dirty="0">
              <a:solidFill>
                <a:srgbClr val="FB3E4C"/>
              </a:solidFill>
              <a:latin typeface="Ytimes"/>
            </a:endParaRPr>
          </a:p>
          <a:p>
            <a:pPr marL="0" indent="0">
              <a:buNone/>
            </a:pPr>
            <a:r>
              <a:rPr lang="en-US" sz="2200" b="1" dirty="0" err="1">
                <a:solidFill>
                  <a:srgbClr val="FB3E4C"/>
                </a:solidFill>
                <a:latin typeface="Ytimes"/>
              </a:rPr>
              <a:t>Youtube</a:t>
            </a:r>
            <a:r>
              <a:rPr lang="en-US" sz="2200" b="1" dirty="0">
                <a:solidFill>
                  <a:srgbClr val="FB3E4C"/>
                </a:solidFill>
                <a:latin typeface="Ytimes"/>
              </a:rPr>
              <a:t>/other  Video Links</a:t>
            </a:r>
          </a:p>
          <a:p>
            <a:pPr marL="0" indent="0">
              <a:buNone/>
            </a:pPr>
            <a:r>
              <a:rPr lang="en-US" sz="2200" b="1" dirty="0">
                <a:solidFill>
                  <a:srgbClr val="FB3E4C"/>
                </a:solidFill>
                <a:latin typeface="Ytimes"/>
                <a:hlinkClick r:id="rId5">
                  <a:extLst>
                    <a:ext uri="{A12FA001-AC4F-418D-AE19-62706E023703}">
                      <ahyp:hlinkClr xmlns:ahyp="http://schemas.microsoft.com/office/drawing/2018/hyperlinkcolor" val="tx"/>
                    </a:ext>
                  </a:extLst>
                </a:hlinkClick>
              </a:rPr>
              <a:t>https://www.youtube.com/watch?v=yubzJw0uiE4</a:t>
            </a:r>
            <a:endParaRPr lang="en-US" sz="2200" b="1" dirty="0">
              <a:solidFill>
                <a:srgbClr val="FB3E4C"/>
              </a:solidFill>
              <a:latin typeface="Ytimes"/>
            </a:endParaRPr>
          </a:p>
          <a:p>
            <a:pPr marL="0" indent="0">
              <a:buNone/>
            </a:pPr>
            <a:r>
              <a:rPr lang="en-US" sz="2200" b="1" dirty="0">
                <a:solidFill>
                  <a:srgbClr val="FB3E4C"/>
                </a:solidFill>
                <a:latin typeface="Ytimes"/>
                <a:hlinkClick r:id="rId6">
                  <a:extLst>
                    <a:ext uri="{A12FA001-AC4F-418D-AE19-62706E023703}">
                      <ahyp:hlinkClr xmlns:ahyp="http://schemas.microsoft.com/office/drawing/2018/hyperlinkcolor" val="tx"/>
                    </a:ext>
                  </a:extLst>
                </a:hlinkClick>
              </a:rPr>
              <a:t>https://www.youtube.com/watch?v=_160oMzblY8</a:t>
            </a:r>
            <a:endParaRPr lang="en-US" sz="2200" b="1" dirty="0">
              <a:solidFill>
                <a:srgbClr val="FB3E4C"/>
              </a:solidFill>
              <a:latin typeface="Ytimes"/>
            </a:endParaRPr>
          </a:p>
          <a:p>
            <a:pPr marL="0" indent="0">
              <a:buNone/>
            </a:pPr>
            <a:r>
              <a:rPr lang="en-US" sz="2200" b="1" dirty="0">
                <a:solidFill>
                  <a:srgbClr val="FB3E4C"/>
                </a:solidFill>
                <a:latin typeface="Ytimes"/>
                <a:hlinkClick r:id="rId7">
                  <a:extLst>
                    <a:ext uri="{A12FA001-AC4F-418D-AE19-62706E023703}">
                      <ahyp:hlinkClr xmlns:ahyp="http://schemas.microsoft.com/office/drawing/2018/hyperlinkcolor" val="tx"/>
                    </a:ext>
                  </a:extLst>
                </a:hlinkClick>
              </a:rPr>
              <a:t>https://www.youtube.com/watch?v=YJyXfjbBmc8</a:t>
            </a:r>
            <a:endParaRPr lang="en-US" sz="2200" b="1" dirty="0">
              <a:solidFill>
                <a:srgbClr val="FB3E4C"/>
              </a:solidFill>
              <a:latin typeface="Ytimes"/>
            </a:endParaRPr>
          </a:p>
          <a:p>
            <a:pPr marL="0" indent="0">
              <a:buNone/>
            </a:pPr>
            <a:r>
              <a:rPr lang="en-US" sz="2200" b="1" dirty="0">
                <a:solidFill>
                  <a:srgbClr val="FB3E4C"/>
                </a:solidFill>
                <a:latin typeface="Ytimes"/>
                <a:hlinkClick r:id="rId8">
                  <a:extLst>
                    <a:ext uri="{A12FA001-AC4F-418D-AE19-62706E023703}">
                      <ahyp:hlinkClr xmlns:ahyp="http://schemas.microsoft.com/office/drawing/2018/hyperlinkcolor" val="tx"/>
                    </a:ext>
                  </a:extLst>
                </a:hlinkClick>
              </a:rPr>
              <a:t>https://www.youtube.com/watch?v=ENrjn-lD1e8</a:t>
            </a:r>
            <a:endParaRPr lang="en-US" sz="2200" b="1" dirty="0">
              <a:solidFill>
                <a:srgbClr val="FB3E4C"/>
              </a:solidFill>
              <a:latin typeface="Ytimes"/>
            </a:endParaRPr>
          </a:p>
          <a:p>
            <a:pPr marL="0" indent="0">
              <a:buNone/>
            </a:pPr>
            <a:endParaRPr lang="en-US" sz="2200" b="1" dirty="0"/>
          </a:p>
        </p:txBody>
      </p:sp>
      <p:sp>
        <p:nvSpPr>
          <p:cNvPr id="4" name="Date Placeholder 3"/>
          <p:cNvSpPr>
            <a:spLocks noGrp="1"/>
          </p:cNvSpPr>
          <p:nvPr>
            <p:ph type="dt" sz="half" idx="10"/>
          </p:nvPr>
        </p:nvSpPr>
        <p:spPr/>
        <p:txBody>
          <a:bodyPr/>
          <a:lstStyle/>
          <a:p>
            <a:fld id="{69D72674-D871-DE44-B655-C62F20F8674A}" type="datetime1">
              <a:rPr lang="en-IN" smtClean="0"/>
              <a:t>08/01/25</a:t>
            </a:fld>
            <a:endParaRPr lang="en-US"/>
          </a:p>
        </p:txBody>
      </p:sp>
      <p:sp>
        <p:nvSpPr>
          <p:cNvPr id="12" name="Footer Placeholder 12"/>
          <p:cNvSpPr>
            <a:spLocks noGrp="1"/>
          </p:cNvSpPr>
          <p:nvPr>
            <p:ph type="ftr" sz="quarter" idx="11"/>
          </p:nvPr>
        </p:nvSpPr>
        <p:spPr>
          <a:xfrm>
            <a:off x="2286000" y="6248400"/>
            <a:ext cx="5029200" cy="365125"/>
          </a:xfrm>
        </p:spPr>
        <p:txBody>
          <a:bodyPr/>
          <a:lstStyle/>
          <a:p>
            <a:r>
              <a:rPr lang="en-US"/>
              <a:t>Ms. Barkha Bhardwaj         ACSAI-0601           Unit Number: 1</a:t>
            </a:r>
            <a:endParaRPr lang="en-US" dirty="0"/>
          </a:p>
        </p:txBody>
      </p:sp>
      <p:sp>
        <p:nvSpPr>
          <p:cNvPr id="7" name="Title 1"/>
          <p:cNvSpPr txBox="1">
            <a:spLocks/>
          </p:cNvSpPr>
          <p:nvPr/>
        </p:nvSpPr>
        <p:spPr>
          <a:xfrm>
            <a:off x="1371600" y="0"/>
            <a:ext cx="7772400" cy="990600"/>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mn-lt"/>
                <a:ea typeface="+mn-ea"/>
                <a:cs typeface="+mn-cs"/>
              </a:rPr>
              <a:t>Faculty Video</a:t>
            </a:r>
            <a:r>
              <a:rPr kumimoji="0" lang="en-US" sz="3200" b="1" i="0" u="none" strike="noStrike" kern="1200" cap="none" spc="0" normalizeH="0" noProof="0" dirty="0">
                <a:ln>
                  <a:noFill/>
                </a:ln>
                <a:solidFill>
                  <a:schemeClr val="dk1"/>
                </a:solidFill>
                <a:effectLst/>
                <a:uLnTx/>
                <a:uFillTx/>
                <a:latin typeface="+mn-lt"/>
                <a:ea typeface="+mn-ea"/>
                <a:cs typeface="+mn-cs"/>
              </a:rPr>
              <a:t> Links, </a:t>
            </a:r>
            <a:r>
              <a:rPr kumimoji="0" lang="en-US" sz="3200" b="1" i="0" u="none" strike="noStrike" kern="1200" cap="none" spc="0" normalizeH="0" noProof="0" dirty="0" err="1">
                <a:ln>
                  <a:noFill/>
                </a:ln>
                <a:solidFill>
                  <a:schemeClr val="dk1"/>
                </a:solidFill>
                <a:effectLst/>
                <a:uLnTx/>
                <a:uFillTx/>
                <a:latin typeface="+mn-lt"/>
                <a:ea typeface="+mn-ea"/>
                <a:cs typeface="+mn-cs"/>
              </a:rPr>
              <a:t>Youtube</a:t>
            </a:r>
            <a:r>
              <a:rPr kumimoji="0" lang="en-US" sz="3200" b="1"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8718514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47500" lnSpcReduction="20000"/>
          </a:bodyPr>
          <a:lstStyle/>
          <a:p>
            <a:endParaRPr lang="en-US" sz="2000" dirty="0"/>
          </a:p>
          <a:p>
            <a:pPr algn="just" fontAlgn="base"/>
            <a:r>
              <a:rPr lang="en-US" b="1" dirty="0">
                <a:latin typeface="Times New Roman" panose="02020603050405020304" pitchFamily="18" charset="0"/>
                <a:cs typeface="Times New Roman" panose="02020603050405020304" pitchFamily="18" charset="0"/>
              </a:rPr>
              <a:t>address</a:t>
            </a:r>
            <a:endParaRPr lang="en-US" dirty="0">
              <a:latin typeface="Times New Roman" panose="02020603050405020304" pitchFamily="18" charset="0"/>
              <a:cs typeface="Times New Roman" panose="02020603050405020304" pitchFamily="18" charset="0"/>
            </a:endParaRPr>
          </a:p>
          <a:p>
            <a:pPr algn="just" fontAlgn="base"/>
            <a:r>
              <a:rPr lang="en-US" dirty="0">
                <a:latin typeface="Times New Roman" panose="02020603050405020304" pitchFamily="18" charset="0"/>
                <a:cs typeface="Times New Roman" panose="02020603050405020304" pitchFamily="18" charset="0"/>
              </a:rPr>
              <a:t>Used to send and receive transactions on a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network, and to identify different users; also referred to as a ‘public key’. An address is an alphanumeric character string, which can also be represented as a </a:t>
            </a:r>
            <a:r>
              <a:rPr lang="en-US" dirty="0" err="1">
                <a:latin typeface="Times New Roman" panose="02020603050405020304" pitchFamily="18" charset="0"/>
                <a:cs typeface="Times New Roman" panose="02020603050405020304" pitchFamily="18" charset="0"/>
              </a:rPr>
              <a:t>scannable</a:t>
            </a:r>
            <a:r>
              <a:rPr lang="en-US" dirty="0">
                <a:latin typeface="Times New Roman" panose="02020603050405020304" pitchFamily="18" charset="0"/>
                <a:cs typeface="Times New Roman" panose="02020603050405020304" pitchFamily="18" charset="0"/>
              </a:rPr>
              <a:t> QR code. In </a:t>
            </a:r>
            <a:r>
              <a:rPr lang="en-US" dirty="0" err="1">
                <a:latin typeface="Times New Roman" panose="02020603050405020304" pitchFamily="18" charset="0"/>
                <a:cs typeface="Times New Roman" panose="02020603050405020304" pitchFamily="18" charset="0"/>
              </a:rPr>
              <a:t>Ethereum</a:t>
            </a:r>
            <a:r>
              <a:rPr lang="en-US" dirty="0">
                <a:latin typeface="Times New Roman" panose="02020603050405020304" pitchFamily="18" charset="0"/>
                <a:cs typeface="Times New Roman" panose="02020603050405020304" pitchFamily="18" charset="0"/>
              </a:rPr>
              <a:t>, the address begins with </a:t>
            </a:r>
            <a:r>
              <a:rPr lang="en-US" i="1" dirty="0">
                <a:latin typeface="Times New Roman" panose="02020603050405020304" pitchFamily="18" charset="0"/>
                <a:cs typeface="Times New Roman" panose="02020603050405020304" pitchFamily="18" charset="0"/>
              </a:rPr>
              <a:t>0x</a:t>
            </a:r>
            <a:r>
              <a:rPr lang="en-US" dirty="0">
                <a:latin typeface="Times New Roman" panose="02020603050405020304" pitchFamily="18" charset="0"/>
                <a:cs typeface="Times New Roman" panose="02020603050405020304" pitchFamily="18" charset="0"/>
              </a:rPr>
              <a:t>. For example: 0x06A85356DCb5b307096726FB86A78c59D38e08ee</a:t>
            </a:r>
          </a:p>
          <a:p>
            <a:pPr algn="just" fontAlgn="base"/>
            <a:r>
              <a:rPr lang="en-US" b="1" dirty="0">
                <a:latin typeface="Times New Roman" panose="02020603050405020304" pitchFamily="18" charset="0"/>
                <a:cs typeface="Times New Roman" panose="02020603050405020304" pitchFamily="18" charset="0"/>
              </a:rPr>
              <a:t>air-gapping</a:t>
            </a:r>
            <a:endParaRPr lang="en-US" dirty="0">
              <a:latin typeface="Times New Roman" panose="02020603050405020304" pitchFamily="18" charset="0"/>
              <a:cs typeface="Times New Roman" panose="02020603050405020304" pitchFamily="18" charset="0"/>
            </a:endParaRPr>
          </a:p>
          <a:p>
            <a:pPr algn="just" fontAlgn="base"/>
            <a:r>
              <a:rPr lang="en-US" dirty="0">
                <a:latin typeface="Times New Roman" panose="02020603050405020304" pitchFamily="18" charset="0"/>
                <a:cs typeface="Times New Roman" panose="02020603050405020304" pitchFamily="18" charset="0"/>
              </a:rPr>
              <a:t>A method for securing computers in which the device does not connect to the internet or any other open networks. Many hardware wallets use air-gapping as a security mechanism to keep users’ private keys or Secret Recovery Phrase offline, and thus safer from any kind of attack.</a:t>
            </a:r>
          </a:p>
          <a:p>
            <a:pPr algn="just" fontAlgn="base"/>
            <a:r>
              <a:rPr lang="en-US" b="1" dirty="0">
                <a:latin typeface="Times New Roman" panose="02020603050405020304" pitchFamily="18" charset="0"/>
                <a:cs typeface="Times New Roman" panose="02020603050405020304" pitchFamily="18" charset="0"/>
              </a:rPr>
              <a:t>AML (Anti-Money Laundering)</a:t>
            </a:r>
            <a:endParaRPr lang="en-US" dirty="0">
              <a:latin typeface="Times New Roman" panose="02020603050405020304" pitchFamily="18" charset="0"/>
              <a:cs typeface="Times New Roman" panose="02020603050405020304" pitchFamily="18" charset="0"/>
            </a:endParaRPr>
          </a:p>
          <a:p>
            <a:pPr algn="just" fontAlgn="base"/>
            <a:r>
              <a:rPr lang="en-US" dirty="0">
                <a:latin typeface="Times New Roman" panose="02020603050405020304" pitchFamily="18" charset="0"/>
                <a:cs typeface="Times New Roman" panose="02020603050405020304" pitchFamily="18" charset="0"/>
              </a:rPr>
              <a:t>A set of international laws enacted to diminish the potential for criminal organizations or individuals to launder money. These rules and laws are applied to cryptocurrencies with varying effects in different jurisdictions.</a:t>
            </a:r>
          </a:p>
          <a:p>
            <a:pPr algn="just" fontAlgn="base"/>
            <a:r>
              <a:rPr lang="en-US" b="1" dirty="0">
                <a:latin typeface="Times New Roman" panose="02020603050405020304" pitchFamily="18" charset="0"/>
                <a:cs typeface="Times New Roman" panose="02020603050405020304" pitchFamily="18" charset="0"/>
              </a:rPr>
              <a:t>API (Application Programming Interface)</a:t>
            </a:r>
            <a:endParaRPr lang="en-US" dirty="0">
              <a:latin typeface="Times New Roman" panose="02020603050405020304" pitchFamily="18" charset="0"/>
              <a:cs typeface="Times New Roman" panose="02020603050405020304" pitchFamily="18" charset="0"/>
            </a:endParaRPr>
          </a:p>
          <a:p>
            <a:pPr algn="just" fontAlgn="base"/>
            <a:r>
              <a:rPr lang="en-US" dirty="0">
                <a:latin typeface="Times New Roman" panose="02020603050405020304" pitchFamily="18" charset="0"/>
                <a:cs typeface="Times New Roman" panose="02020603050405020304" pitchFamily="18" charset="0"/>
              </a:rPr>
              <a:t>A predefined set of requests that one program can make to another in order to transfer information between them. When you hear someone saying that an application is “getting information from” another source, it’s often doing so through an API.</a:t>
            </a:r>
          </a:p>
          <a:p>
            <a:pPr algn="just" fontAlgn="base"/>
            <a:r>
              <a:rPr lang="en-US" b="1" dirty="0">
                <a:latin typeface="Times New Roman" panose="02020603050405020304" pitchFamily="18" charset="0"/>
                <a:cs typeface="Times New Roman" panose="02020603050405020304" pitchFamily="18" charset="0"/>
              </a:rPr>
              <a:t>ASIC (Application Specific Integrated Circuit)</a:t>
            </a:r>
            <a:endParaRPr lang="en-US" dirty="0">
              <a:latin typeface="Times New Roman" panose="02020603050405020304" pitchFamily="18" charset="0"/>
              <a:cs typeface="Times New Roman" panose="02020603050405020304" pitchFamily="18" charset="0"/>
            </a:endParaRPr>
          </a:p>
          <a:p>
            <a:pPr algn="just" fontAlgn="base"/>
            <a:r>
              <a:rPr lang="en-US" dirty="0">
                <a:latin typeface="Times New Roman" panose="02020603050405020304" pitchFamily="18" charset="0"/>
                <a:cs typeface="Times New Roman" panose="02020603050405020304" pitchFamily="18" charset="0"/>
              </a:rPr>
              <a:t>ASICs are silicon chips designed to do a specific task. In ASICs used for mining cryptocurrencies, the ASIC will perform a calculation to find values that provide a desired solution when placed into a hashing algorithm.</a:t>
            </a:r>
          </a:p>
          <a:p>
            <a:pPr marL="0" indent="0">
              <a:buNone/>
            </a:pPr>
            <a:endParaRPr lang="en-US" sz="2200" b="1" dirty="0"/>
          </a:p>
        </p:txBody>
      </p:sp>
      <p:sp>
        <p:nvSpPr>
          <p:cNvPr id="4" name="Date Placeholder 3"/>
          <p:cNvSpPr>
            <a:spLocks noGrp="1"/>
          </p:cNvSpPr>
          <p:nvPr>
            <p:ph type="dt" sz="half" idx="10"/>
          </p:nvPr>
        </p:nvSpPr>
        <p:spPr/>
        <p:txBody>
          <a:bodyPr/>
          <a:lstStyle/>
          <a:p>
            <a:fld id="{F8459124-8994-0B42-AF73-F03CB3D70361}" type="datetime1">
              <a:rPr lang="en-IN" smtClean="0"/>
              <a:t>08/01/25</a:t>
            </a:fld>
            <a:endParaRPr lang="en-US"/>
          </a:p>
        </p:txBody>
      </p:sp>
      <p:sp>
        <p:nvSpPr>
          <p:cNvPr id="12" name="Footer Placeholder 12"/>
          <p:cNvSpPr>
            <a:spLocks noGrp="1"/>
          </p:cNvSpPr>
          <p:nvPr>
            <p:ph type="ftr" sz="quarter" idx="11"/>
          </p:nvPr>
        </p:nvSpPr>
        <p:spPr>
          <a:xfrm>
            <a:off x="2286000" y="6248400"/>
            <a:ext cx="5029200" cy="365125"/>
          </a:xfrm>
        </p:spPr>
        <p:txBody>
          <a:bodyPr/>
          <a:lstStyle/>
          <a:p>
            <a:r>
              <a:rPr lang="en-US"/>
              <a:t>Ms. Barkha Bhardwaj         ACSAI-0601           Unit Number: 1</a:t>
            </a:r>
            <a:endParaRPr lang="en-US" dirty="0"/>
          </a:p>
        </p:txBody>
      </p:sp>
      <p:sp>
        <p:nvSpPr>
          <p:cNvPr id="7" name="Title 1"/>
          <p:cNvSpPr txBox="1">
            <a:spLocks/>
          </p:cNvSpPr>
          <p:nvPr/>
        </p:nvSpPr>
        <p:spPr>
          <a:xfrm>
            <a:off x="1393055" y="0"/>
            <a:ext cx="7772400" cy="990600"/>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err="1">
                <a:ln>
                  <a:noFill/>
                </a:ln>
                <a:solidFill>
                  <a:schemeClr val="dk1"/>
                </a:solidFill>
                <a:effectLst/>
                <a:uLnTx/>
                <a:uFillTx/>
                <a:latin typeface="Times New Roman" panose="02020603050405020304" pitchFamily="18" charset="0"/>
                <a:cs typeface="Times New Roman" panose="02020603050405020304" pitchFamily="18" charset="0"/>
              </a:rPr>
              <a:t>Glosarry</a:t>
            </a: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 Questions</a:t>
            </a:r>
          </a:p>
        </p:txBody>
      </p:sp>
    </p:spTree>
    <p:extLst>
      <p:ext uri="{BB962C8B-B14F-4D97-AF65-F5344CB8AC3E}">
        <p14:creationId xmlns:p14="http://schemas.microsoft.com/office/powerpoint/2010/main" val="28245992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525963"/>
          </a:xfrm>
        </p:spPr>
        <p:txBody>
          <a:bodyPr>
            <a:normAutofit/>
          </a:bodyPr>
          <a:lstStyle/>
          <a:p>
            <a:pPr algn="just"/>
            <a:r>
              <a:rPr lang="en-US" sz="2800" dirty="0">
                <a:latin typeface="Times New Roman" panose="02020603050405020304" pitchFamily="18" charset="0"/>
                <a:cs typeface="Times New Roman" panose="02020603050405020304" pitchFamily="18" charset="0"/>
              </a:rPr>
              <a:t>A </a:t>
            </a:r>
            <a:r>
              <a:rPr lang="en-US" sz="2800" dirty="0" err="1">
                <a:latin typeface="Times New Roman" panose="02020603050405020304" pitchFamily="18" charset="0"/>
                <a:cs typeface="Times New Roman" panose="02020603050405020304" pitchFamily="18" charset="0"/>
              </a:rPr>
              <a:t>blockchain</a:t>
            </a:r>
            <a:r>
              <a:rPr lang="en-US" sz="2800" dirty="0">
                <a:latin typeface="Times New Roman" panose="02020603050405020304" pitchFamily="18" charset="0"/>
                <a:cs typeface="Times New Roman" panose="02020603050405020304" pitchFamily="18" charset="0"/>
              </a:rPr>
              <a:t> is “a distributed database that maintains a continuously growing list of ordered records, called blocks.” These blocks “are linked using cryptography. Each block contains a cryptographic hash of the previous block, a timestamp, and transaction data. A </a:t>
            </a:r>
            <a:r>
              <a:rPr lang="en-US" sz="2800" dirty="0" err="1">
                <a:latin typeface="Times New Roman" panose="02020603050405020304" pitchFamily="18" charset="0"/>
                <a:cs typeface="Times New Roman" panose="02020603050405020304" pitchFamily="18" charset="0"/>
              </a:rPr>
              <a:t>blockchain</a:t>
            </a:r>
            <a:r>
              <a:rPr lang="en-US" sz="2800" dirty="0">
                <a:latin typeface="Times New Roman" panose="02020603050405020304" pitchFamily="18" charset="0"/>
                <a:cs typeface="Times New Roman" panose="02020603050405020304" pitchFamily="18" charset="0"/>
              </a:rPr>
              <a:t> is a decentralized, distributed and public digital ledger that is used to record transactions across many computers so that the record cannot be altered retroactively without the alteration of all subsequent blocks and the consensus of the network.”</a:t>
            </a:r>
          </a:p>
        </p:txBody>
      </p:sp>
      <p:sp>
        <p:nvSpPr>
          <p:cNvPr id="4" name="Date Placeholder 3"/>
          <p:cNvSpPr>
            <a:spLocks noGrp="1"/>
          </p:cNvSpPr>
          <p:nvPr>
            <p:ph type="dt" sz="half" idx="10"/>
          </p:nvPr>
        </p:nvSpPr>
        <p:spPr/>
        <p:txBody>
          <a:bodyPr/>
          <a:lstStyle/>
          <a:p>
            <a:fld id="{75D29960-68C2-A544-8687-4C2163933390}" type="datetime1">
              <a:rPr lang="en-IN" smtClean="0"/>
              <a:t>08/01/25</a:t>
            </a:fld>
            <a:endParaRPr lang="en-US"/>
          </a:p>
        </p:txBody>
      </p:sp>
      <p:sp>
        <p:nvSpPr>
          <p:cNvPr id="5" name="Footer Placeholder 4"/>
          <p:cNvSpPr>
            <a:spLocks noGrp="1"/>
          </p:cNvSpPr>
          <p:nvPr>
            <p:ph type="ftr" sz="quarter" idx="11"/>
          </p:nvPr>
        </p:nvSpPr>
        <p:spPr>
          <a:xfrm>
            <a:off x="3124200" y="6356350"/>
            <a:ext cx="5105400" cy="365125"/>
          </a:xfrm>
        </p:spPr>
        <p:txBody>
          <a:bodyPr/>
          <a:lstStyle/>
          <a:p>
            <a:r>
              <a:rPr lang="en-US"/>
              <a:t>Ms. Barkha Bhardwaj         ACSAI-0601           Unit Number: 1</a:t>
            </a:r>
            <a:endParaRPr lang="en-US" dirty="0"/>
          </a:p>
        </p:txBody>
      </p:sp>
      <p:sp>
        <p:nvSpPr>
          <p:cNvPr id="7" name="Title 1"/>
          <p:cNvSpPr txBox="1">
            <a:spLocks/>
          </p:cNvSpPr>
          <p:nvPr/>
        </p:nvSpPr>
        <p:spPr>
          <a:xfrm>
            <a:off x="1362456" y="-32003"/>
            <a:ext cx="7772400"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Summary</a:t>
            </a:r>
          </a:p>
        </p:txBody>
      </p:sp>
    </p:spTree>
    <p:extLst>
      <p:ext uri="{BB962C8B-B14F-4D97-AF65-F5344CB8AC3E}">
        <p14:creationId xmlns:p14="http://schemas.microsoft.com/office/powerpoint/2010/main" val="23294906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525963"/>
          </a:xfrm>
        </p:spPr>
        <p:txBody>
          <a:bodyPr>
            <a:normAutofit fontScale="92500"/>
          </a:bodyPr>
          <a:lstStyle/>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1.AndreasM.AntonopoulosandGavinWood,“Mastering </a:t>
            </a:r>
            <a:r>
              <a:rPr lang="en-US" sz="2200" dirty="0" err="1">
                <a:latin typeface="Times New Roman" panose="02020603050405020304" pitchFamily="18" charset="0"/>
                <a:cs typeface="Times New Roman" panose="02020603050405020304" pitchFamily="18" charset="0"/>
              </a:rPr>
              <a:t>Ethereum:Building</a:t>
            </a:r>
            <a:r>
              <a:rPr lang="en-US" sz="2200" dirty="0">
                <a:latin typeface="Times New Roman" panose="02020603050405020304" pitchFamily="18" charset="0"/>
                <a:cs typeface="Times New Roman" panose="02020603050405020304" pitchFamily="18" charset="0"/>
              </a:rPr>
              <a:t> Smart Contracts and </a:t>
            </a:r>
            <a:r>
              <a:rPr lang="en-US" sz="2200" dirty="0" err="1">
                <a:latin typeface="Times New Roman" panose="02020603050405020304" pitchFamily="18" charset="0"/>
                <a:cs typeface="Times New Roman" panose="02020603050405020304" pitchFamily="18" charset="0"/>
              </a:rPr>
              <a:t>DApps</a:t>
            </a:r>
            <a:r>
              <a:rPr lang="en-US" sz="2200" dirty="0">
                <a:latin typeface="Times New Roman" panose="02020603050405020304" pitchFamily="18" charset="0"/>
                <a:cs typeface="Times New Roman" panose="02020603050405020304" pitchFamily="18" charset="0"/>
              </a:rPr>
              <a:t>”, O′Reilly 2.MelanieSwan,“Blockchain:Blueprint for a New Economy”, O′Reilly </a:t>
            </a:r>
          </a:p>
          <a:p>
            <a:pPr algn="just"/>
            <a:r>
              <a:rPr lang="en-US" sz="2200" dirty="0">
                <a:latin typeface="Times New Roman" panose="02020603050405020304" pitchFamily="18" charset="0"/>
                <a:cs typeface="Times New Roman" panose="02020603050405020304" pitchFamily="18" charset="0"/>
              </a:rPr>
              <a:t>3.MattZand, </a:t>
            </a:r>
            <a:r>
              <a:rPr lang="en-US" sz="2200" dirty="0" err="1">
                <a:latin typeface="Times New Roman" panose="02020603050405020304" pitchFamily="18" charset="0"/>
                <a:cs typeface="Times New Roman" panose="02020603050405020304" pitchFamily="18" charset="0"/>
              </a:rPr>
              <a:t>Xun</a:t>
            </a:r>
            <a:r>
              <a:rPr lang="en-US" sz="2200" dirty="0">
                <a:latin typeface="Times New Roman" panose="02020603050405020304" pitchFamily="18" charset="0"/>
                <a:cs typeface="Times New Roman" panose="02020603050405020304" pitchFamily="18" charset="0"/>
              </a:rPr>
              <a:t>(Brian)Wu, and </a:t>
            </a:r>
            <a:r>
              <a:rPr lang="en-US" sz="2200" dirty="0" err="1">
                <a:latin typeface="Times New Roman" panose="02020603050405020304" pitchFamily="18" charset="0"/>
                <a:cs typeface="Times New Roman" panose="02020603050405020304" pitchFamily="18" charset="0"/>
              </a:rPr>
              <a:t>MarkAnthon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Handson</a:t>
            </a:r>
            <a:r>
              <a:rPr lang="en-US" sz="2200" dirty="0">
                <a:latin typeface="Times New Roman" panose="02020603050405020304" pitchFamily="18" charset="0"/>
                <a:cs typeface="Times New Roman" panose="02020603050405020304" pitchFamily="18" charset="0"/>
              </a:rPr>
              <a:t> Smart Contract Development with </a:t>
            </a:r>
            <a:r>
              <a:rPr lang="en-US" sz="2200" dirty="0" err="1">
                <a:latin typeface="Times New Roman" panose="02020603050405020304" pitchFamily="18" charset="0"/>
                <a:cs typeface="Times New Roman" panose="02020603050405020304" pitchFamily="18" charset="0"/>
              </a:rPr>
              <a:t>Hyperledger</a:t>
            </a:r>
            <a:r>
              <a:rPr lang="en-US" sz="2200" dirty="0">
                <a:latin typeface="Times New Roman" panose="02020603050405020304" pitchFamily="18" charset="0"/>
                <a:cs typeface="Times New Roman" panose="02020603050405020304" pitchFamily="18" charset="0"/>
              </a:rPr>
              <a:t> FabricV2</a:t>
            </a:r>
          </a:p>
          <a:p>
            <a:pPr algn="just"/>
            <a:r>
              <a:rPr lang="en-US" sz="2200" dirty="0">
                <a:latin typeface="Times New Roman" panose="02020603050405020304" pitchFamily="18" charset="0"/>
                <a:cs typeface="Times New Roman" panose="02020603050405020304" pitchFamily="18" charset="0"/>
              </a:rPr>
              <a:t>4. Daniel </a:t>
            </a:r>
            <a:r>
              <a:rPr lang="en-US" sz="2200" dirty="0" err="1">
                <a:latin typeface="Times New Roman" panose="02020603050405020304" pitchFamily="18" charset="0"/>
                <a:cs typeface="Times New Roman" panose="02020603050405020304" pitchFamily="18" charset="0"/>
              </a:rPr>
              <a:t>Drescher</a:t>
            </a:r>
            <a:r>
              <a:rPr lang="en-US" sz="2200" dirty="0">
                <a:latin typeface="Times New Roman" panose="02020603050405020304" pitchFamily="18" charset="0"/>
                <a:cs typeface="Times New Roman" panose="02020603050405020304" pitchFamily="18" charset="0"/>
              </a:rPr>
              <a:t>, Block chain basics A non-technical introduction in 25 steps, </a:t>
            </a:r>
            <a:r>
              <a:rPr lang="en-US" sz="2200" dirty="0" err="1">
                <a:latin typeface="Times New Roman" panose="02020603050405020304" pitchFamily="18" charset="0"/>
                <a:cs typeface="Times New Roman" panose="02020603050405020304" pitchFamily="18" charset="0"/>
              </a:rPr>
              <a:t>Apress</a:t>
            </a:r>
            <a:r>
              <a:rPr lang="en-US" sz="2200" dirty="0">
                <a:latin typeface="Times New Roman" panose="02020603050405020304" pitchFamily="18" charset="0"/>
                <a:cs typeface="Times New Roman" panose="02020603050405020304" pitchFamily="18" charset="0"/>
              </a:rPr>
              <a:t> , 2017. Paul </a:t>
            </a:r>
            <a:r>
              <a:rPr lang="en-US" sz="2200" dirty="0" err="1">
                <a:latin typeface="Times New Roman" panose="02020603050405020304" pitchFamily="18" charset="0"/>
                <a:cs typeface="Times New Roman" panose="02020603050405020304" pitchFamily="18" charset="0"/>
              </a:rPr>
              <a:t>Vigna</a:t>
            </a:r>
            <a:r>
              <a:rPr lang="en-US" sz="2200" dirty="0">
                <a:latin typeface="Times New Roman" panose="02020603050405020304" pitchFamily="18" charset="0"/>
                <a:cs typeface="Times New Roman" panose="02020603050405020304" pitchFamily="18" charset="0"/>
              </a:rPr>
              <a:t> and Michael </a:t>
            </a:r>
            <a:r>
              <a:rPr lang="en-US" sz="2200" dirty="0" err="1">
                <a:latin typeface="Times New Roman" panose="02020603050405020304" pitchFamily="18" charset="0"/>
                <a:cs typeface="Times New Roman" panose="02020603050405020304" pitchFamily="18" charset="0"/>
              </a:rPr>
              <a:t>J.Casey</a:t>
            </a:r>
            <a:r>
              <a:rPr lang="en-US" sz="2200" dirty="0">
                <a:latin typeface="Times New Roman" panose="02020603050405020304" pitchFamily="18" charset="0"/>
                <a:cs typeface="Times New Roman" panose="02020603050405020304" pitchFamily="18" charset="0"/>
              </a:rPr>
              <a:t>. </a:t>
            </a:r>
          </a:p>
          <a:p>
            <a:pPr algn="just"/>
            <a:r>
              <a:rPr lang="en-US" sz="2200" dirty="0">
                <a:latin typeface="Times New Roman" panose="02020603050405020304" pitchFamily="18" charset="0"/>
                <a:cs typeface="Times New Roman" panose="02020603050405020304" pitchFamily="18" charset="0"/>
              </a:rPr>
              <a:t>5. The Age of Cryptocurrency, 2015. Supplementary Readings: Antonopoulos, Mastering Bitcoin : Unlocking Digital Cryptocurrencies. </a:t>
            </a:r>
          </a:p>
          <a:p>
            <a:pPr algn="just"/>
            <a:r>
              <a:rPr lang="en-US" sz="2200" dirty="0">
                <a:latin typeface="Times New Roman" panose="02020603050405020304" pitchFamily="18" charset="0"/>
                <a:cs typeface="Times New Roman" panose="02020603050405020304" pitchFamily="18" charset="0"/>
              </a:rPr>
              <a:t>6. Mastering </a:t>
            </a:r>
            <a:r>
              <a:rPr lang="en-US" sz="2200" dirty="0" err="1">
                <a:latin typeface="Times New Roman" panose="02020603050405020304" pitchFamily="18" charset="0"/>
                <a:cs typeface="Times New Roman" panose="02020603050405020304" pitchFamily="18" charset="0"/>
              </a:rPr>
              <a:t>Blockchain</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Imar</a:t>
            </a:r>
            <a:r>
              <a:rPr lang="en-US" sz="2200" dirty="0">
                <a:latin typeface="Times New Roman" panose="02020603050405020304" pitchFamily="18" charset="0"/>
                <a:cs typeface="Times New Roman" panose="02020603050405020304" pitchFamily="18" charset="0"/>
              </a:rPr>
              <a:t> Bashir - Second edition - </a:t>
            </a:r>
            <a:r>
              <a:rPr lang="en-US" sz="2200" dirty="0" err="1">
                <a:latin typeface="Times New Roman" panose="02020603050405020304" pitchFamily="18" charset="0"/>
                <a:cs typeface="Times New Roman" panose="02020603050405020304" pitchFamily="18" charset="0"/>
              </a:rPr>
              <a:t>Packt</a:t>
            </a:r>
            <a:r>
              <a:rPr lang="en-US" sz="2200" dirty="0">
                <a:latin typeface="Times New Roman" panose="02020603050405020304" pitchFamily="18" charset="0"/>
                <a:cs typeface="Times New Roman" panose="02020603050405020304" pitchFamily="18" charset="0"/>
              </a:rPr>
              <a:t> - 2018. </a:t>
            </a:r>
            <a:r>
              <a:rPr lang="en-US" sz="2200" dirty="0" err="1">
                <a:latin typeface="Times New Roman" panose="02020603050405020304" pitchFamily="18" charset="0"/>
                <a:cs typeface="Times New Roman" panose="02020603050405020304" pitchFamily="18" charset="0"/>
              </a:rPr>
              <a:t>Satosh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Nakamoto</a:t>
            </a:r>
            <a:r>
              <a:rPr lang="en-US" sz="2200" dirty="0">
                <a:latin typeface="Times New Roman" panose="02020603050405020304" pitchFamily="18" charset="0"/>
                <a:cs typeface="Times New Roman" panose="02020603050405020304" pitchFamily="18" charset="0"/>
              </a:rPr>
              <a:t>, Bitcoin : A peer-to-peer electronic Cash system. </a:t>
            </a:r>
          </a:p>
          <a:p>
            <a:pPr marL="0" indent="0" algn="just">
              <a:buNone/>
            </a:pPr>
            <a:endParaRPr lang="en-US" sz="2400" dirty="0"/>
          </a:p>
        </p:txBody>
      </p:sp>
      <p:sp>
        <p:nvSpPr>
          <p:cNvPr id="4" name="Date Placeholder 3"/>
          <p:cNvSpPr>
            <a:spLocks noGrp="1"/>
          </p:cNvSpPr>
          <p:nvPr>
            <p:ph type="dt" sz="half" idx="10"/>
          </p:nvPr>
        </p:nvSpPr>
        <p:spPr/>
        <p:txBody>
          <a:bodyPr/>
          <a:lstStyle/>
          <a:p>
            <a:fld id="{A3EB8959-1B1C-6446-A70B-1CAB546581CA}" type="datetime1">
              <a:rPr lang="en-IN" smtClean="0"/>
              <a:t>08/01/25</a:t>
            </a:fld>
            <a:endParaRPr lang="en-US"/>
          </a:p>
        </p:txBody>
      </p:sp>
      <p:sp>
        <p:nvSpPr>
          <p:cNvPr id="5" name="Footer Placeholder 4"/>
          <p:cNvSpPr>
            <a:spLocks noGrp="1"/>
          </p:cNvSpPr>
          <p:nvPr>
            <p:ph type="ftr" sz="quarter" idx="11"/>
          </p:nvPr>
        </p:nvSpPr>
        <p:spPr>
          <a:xfrm>
            <a:off x="3124200" y="6356350"/>
            <a:ext cx="5105400" cy="365125"/>
          </a:xfrm>
        </p:spPr>
        <p:txBody>
          <a:bodyPr/>
          <a:lstStyle/>
          <a:p>
            <a:r>
              <a:rPr lang="en-US"/>
              <a:t>Ms. Barkha Bhardwaj         ACSAI-0601           Unit Number: 1</a:t>
            </a:r>
            <a:endParaRPr lang="en-US" dirty="0"/>
          </a:p>
        </p:txBody>
      </p:sp>
      <p:sp>
        <p:nvSpPr>
          <p:cNvPr id="7" name="Title 1"/>
          <p:cNvSpPr txBox="1">
            <a:spLocks/>
          </p:cNvSpPr>
          <p:nvPr/>
        </p:nvSpPr>
        <p:spPr>
          <a:xfrm>
            <a:off x="1362456" y="-32003"/>
            <a:ext cx="7772400"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23758198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0" indent="0" algn="ctr">
              <a:buNone/>
            </a:pPr>
            <a:r>
              <a:rPr lang="en-US" dirty="0">
                <a:cs typeface="Times New Roman" panose="02020603050405020304" pitchFamily="18" charset="0"/>
              </a:rPr>
              <a:t>Engineering Graduates will be able to Understand:</a:t>
            </a:r>
          </a:p>
          <a:p>
            <a:pPr marL="0" indent="0">
              <a:buNone/>
            </a:pPr>
            <a:r>
              <a:rPr lang="en-US" dirty="0">
                <a:cs typeface="Times New Roman" panose="02020603050405020304" pitchFamily="18" charset="0"/>
              </a:rPr>
              <a:t>1. Engineering knowledge</a:t>
            </a:r>
          </a:p>
          <a:p>
            <a:pPr marL="0" indent="0">
              <a:buNone/>
            </a:pPr>
            <a:r>
              <a:rPr lang="en-US" dirty="0">
                <a:cs typeface="Times New Roman" panose="02020603050405020304" pitchFamily="18" charset="0"/>
              </a:rPr>
              <a:t>2. Problem analysis</a:t>
            </a:r>
          </a:p>
          <a:p>
            <a:pPr marL="0" indent="0">
              <a:buNone/>
            </a:pPr>
            <a:r>
              <a:rPr lang="en-US" dirty="0">
                <a:cs typeface="Times New Roman" panose="02020603050405020304" pitchFamily="18" charset="0"/>
              </a:rPr>
              <a:t>3. Design/development of solutions</a:t>
            </a:r>
          </a:p>
          <a:p>
            <a:pPr marL="0" indent="0">
              <a:buNone/>
            </a:pPr>
            <a:r>
              <a:rPr lang="en-US" dirty="0">
                <a:cs typeface="Times New Roman" panose="02020603050405020304" pitchFamily="18" charset="0"/>
              </a:rPr>
              <a:t>4. Conduct investigations of complex </a:t>
            </a:r>
          </a:p>
          <a:p>
            <a:pPr marL="0" indent="0">
              <a:buNone/>
            </a:pPr>
            <a:r>
              <a:rPr lang="en-US" dirty="0">
                <a:cs typeface="Times New Roman" panose="02020603050405020304" pitchFamily="18" charset="0"/>
              </a:rPr>
              <a:t>5. Modern tool usage </a:t>
            </a:r>
          </a:p>
          <a:p>
            <a:pPr marL="0" indent="0">
              <a:buNone/>
            </a:pPr>
            <a:r>
              <a:rPr lang="en-US" dirty="0">
                <a:cs typeface="Times New Roman" panose="02020603050405020304" pitchFamily="18" charset="0"/>
              </a:rPr>
              <a:t>6. The engineer and society </a:t>
            </a:r>
          </a:p>
          <a:p>
            <a:pPr marL="0" indent="0">
              <a:buNone/>
            </a:pPr>
            <a:r>
              <a:rPr lang="en-US" dirty="0">
                <a:cs typeface="Times New Roman" panose="02020603050405020304" pitchFamily="18" charset="0"/>
              </a:rPr>
              <a:t>7. Environment and sustainability </a:t>
            </a:r>
          </a:p>
          <a:p>
            <a:pPr marL="0" indent="0">
              <a:buNone/>
            </a:pPr>
            <a:r>
              <a:rPr lang="en-US" dirty="0">
                <a:cs typeface="Times New Roman" panose="02020603050405020304" pitchFamily="18" charset="0"/>
              </a:rPr>
              <a:t>8. Ethics</a:t>
            </a:r>
          </a:p>
          <a:p>
            <a:pPr marL="0" indent="0">
              <a:buNone/>
            </a:pPr>
            <a:r>
              <a:rPr lang="en-US" dirty="0">
                <a:cs typeface="Times New Roman" panose="02020603050405020304" pitchFamily="18" charset="0"/>
              </a:rPr>
              <a:t> 9. Individual and team work</a:t>
            </a:r>
          </a:p>
          <a:p>
            <a:pPr marL="0" indent="0">
              <a:buNone/>
            </a:pPr>
            <a:r>
              <a:rPr lang="en-US" dirty="0">
                <a:cs typeface="Times New Roman" panose="02020603050405020304" pitchFamily="18" charset="0"/>
              </a:rPr>
              <a:t>10. Communication</a:t>
            </a:r>
          </a:p>
          <a:p>
            <a:pPr marL="0" indent="0">
              <a:buNone/>
            </a:pPr>
            <a:r>
              <a:rPr lang="en-US" dirty="0">
                <a:cs typeface="Times New Roman" panose="02020603050405020304" pitchFamily="18" charset="0"/>
              </a:rPr>
              <a:t>11. Project management and finance</a:t>
            </a:r>
          </a:p>
          <a:p>
            <a:pPr marL="0" indent="0">
              <a:buNone/>
            </a:pPr>
            <a:r>
              <a:rPr lang="en-US" dirty="0">
                <a:cs typeface="Times New Roman" panose="02020603050405020304" pitchFamily="18" charset="0"/>
              </a:rPr>
              <a:t>12. Life-long learning</a:t>
            </a:r>
          </a:p>
        </p:txBody>
      </p:sp>
      <p:sp>
        <p:nvSpPr>
          <p:cNvPr id="4" name="Date Placeholder 3"/>
          <p:cNvSpPr>
            <a:spLocks noGrp="1"/>
          </p:cNvSpPr>
          <p:nvPr>
            <p:ph type="dt" sz="half" idx="10"/>
          </p:nvPr>
        </p:nvSpPr>
        <p:spPr/>
        <p:txBody>
          <a:bodyPr/>
          <a:lstStyle/>
          <a:p>
            <a:fld id="{D933E307-0CDC-7644-8D54-DEA1E4088C48}" type="datetime1">
              <a:rPr lang="en-IN" smtClean="0"/>
              <a:t>08/01/25</a:t>
            </a:fld>
            <a:endParaRPr lang="en-US"/>
          </a:p>
        </p:txBody>
      </p:sp>
      <p:sp>
        <p:nvSpPr>
          <p:cNvPr id="5" name="Footer Placeholder 4"/>
          <p:cNvSpPr>
            <a:spLocks noGrp="1"/>
          </p:cNvSpPr>
          <p:nvPr>
            <p:ph type="ftr" sz="quarter" idx="11"/>
          </p:nvPr>
        </p:nvSpPr>
        <p:spPr/>
        <p:txBody>
          <a:bodyPr/>
          <a:lstStyle/>
          <a:p>
            <a:r>
              <a:rPr lang="en-US"/>
              <a:t>Ms. Barkha Bhardwaj         ACSAI-0601           Unit Number: 1</a:t>
            </a:r>
            <a:endParaRPr lang="en-US" dirty="0"/>
          </a:p>
        </p:txBody>
      </p:sp>
      <p:sp>
        <p:nvSpPr>
          <p:cNvPr id="10" name="Title 1">
            <a:extLst>
              <a:ext uri="{FF2B5EF4-FFF2-40B4-BE49-F238E27FC236}">
                <a16:creationId xmlns:a16="http://schemas.microsoft.com/office/drawing/2014/main" id="{FFDB6147-B0A1-48BB-9FF3-239D9781485A}"/>
              </a:ext>
            </a:extLst>
          </p:cNvPr>
          <p:cNvSpPr txBox="1">
            <a:spLocks/>
          </p:cNvSpPr>
          <p:nvPr/>
        </p:nvSpPr>
        <p:spPr>
          <a:xfrm>
            <a:off x="1371600" y="76201"/>
            <a:ext cx="7772400"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mn-lt"/>
                <a:cs typeface="Times New Roman" panose="02020603050405020304" pitchFamily="18" charset="0"/>
              </a:rPr>
              <a:t>Program Outcomes</a:t>
            </a:r>
            <a:endParaRPr kumimoji="0" lang="en-US" sz="3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10593751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66BECAB-39E2-AC43-B0E4-7542C28C82D8}" type="datetime1">
              <a:rPr lang="en-IN" smtClean="0"/>
              <a:t>08/01/25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Ms. Barkha Bhardwaj         ACSAI-0601           Unit Number: 1</a:t>
            </a:r>
            <a:endParaRPr lang="en-US" dirty="0"/>
          </a:p>
        </p:txBody>
      </p:sp>
      <p:sp>
        <p:nvSpPr>
          <p:cNvPr id="7" name="Title 1"/>
          <p:cNvSpPr txBox="1">
            <a:spLocks/>
          </p:cNvSpPr>
          <p:nvPr/>
        </p:nvSpPr>
        <p:spPr>
          <a:xfrm>
            <a:off x="1371600" y="0"/>
            <a:ext cx="7772400"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Noida Institute of Engineering and Technology, Greater Noida</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2745692" y="1143000"/>
            <a:ext cx="3805016" cy="2326791"/>
          </a:xfrm>
          <a:prstGeom prst="rect">
            <a:avLst/>
          </a:prstGeom>
          <a:solidFill>
            <a:schemeClr val="bg1"/>
          </a:solidFill>
          <a:ln>
            <a:solidFill>
              <a:schemeClr val="bg1"/>
            </a:solidFill>
          </a:ln>
        </p:spPr>
        <p:txBody>
          <a:bodyPr wrap="none" lIns="91440" tIns="45720" rIns="91440" bIns="45720">
            <a:spAutoFit/>
          </a:bodyPr>
          <a:lstStyle/>
          <a:p>
            <a:pPr algn="ctr">
              <a:buNone/>
            </a:pPr>
            <a:endPar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buNone/>
            </a:pPr>
            <a:r>
              <a:rPr lang="en-US" sz="6600" b="1" dirty="0">
                <a:ln w="10541" cmpd="sng">
                  <a:solidFill>
                    <a:schemeClr val="accent1">
                      <a:shade val="88000"/>
                      <a:satMod val="110000"/>
                    </a:schemeClr>
                  </a:solidFill>
                  <a:prstDash val="solid"/>
                </a:ln>
                <a:solidFill>
                  <a:srgbClr val="FB3E4C"/>
                </a:solidFill>
              </a:rPr>
              <a:t>Thank You</a:t>
            </a:r>
          </a:p>
        </p:txBody>
      </p:sp>
    </p:spTree>
    <p:extLst>
      <p:ext uri="{BB962C8B-B14F-4D97-AF65-F5344CB8AC3E}">
        <p14:creationId xmlns:p14="http://schemas.microsoft.com/office/powerpoint/2010/main" val="39948247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3490898491"/>
              </p:ext>
            </p:extLst>
          </p:nvPr>
        </p:nvGraphicFramePr>
        <p:xfrm>
          <a:off x="723904" y="1776983"/>
          <a:ext cx="7962897" cy="2414015"/>
        </p:xfrm>
        <a:graphic>
          <a:graphicData uri="http://schemas.openxmlformats.org/drawingml/2006/table">
            <a:tbl>
              <a:tblPr firstRow="1" firstCol="1" bandRow="1">
                <a:tableStyleId>{21E4AEA4-8DFA-4A89-87EB-49C32662AFE0}</a:tableStyleId>
              </a:tblPr>
              <a:tblGrid>
                <a:gridCol w="1180535">
                  <a:extLst>
                    <a:ext uri="{9D8B030D-6E8A-4147-A177-3AD203B41FA5}">
                      <a16:colId xmlns:a16="http://schemas.microsoft.com/office/drawing/2014/main" val="20000"/>
                    </a:ext>
                  </a:extLst>
                </a:gridCol>
                <a:gridCol w="557556">
                  <a:extLst>
                    <a:ext uri="{9D8B030D-6E8A-4147-A177-3AD203B41FA5}">
                      <a16:colId xmlns:a16="http://schemas.microsoft.com/office/drawing/2014/main" val="20001"/>
                    </a:ext>
                  </a:extLst>
                </a:gridCol>
                <a:gridCol w="586005">
                  <a:extLst>
                    <a:ext uri="{9D8B030D-6E8A-4147-A177-3AD203B41FA5}">
                      <a16:colId xmlns:a16="http://schemas.microsoft.com/office/drawing/2014/main" val="20002"/>
                    </a:ext>
                  </a:extLst>
                </a:gridCol>
                <a:gridCol w="399325">
                  <a:extLst>
                    <a:ext uri="{9D8B030D-6E8A-4147-A177-3AD203B41FA5}">
                      <a16:colId xmlns:a16="http://schemas.microsoft.com/office/drawing/2014/main" val="20003"/>
                    </a:ext>
                  </a:extLst>
                </a:gridCol>
                <a:gridCol w="548371">
                  <a:extLst>
                    <a:ext uri="{9D8B030D-6E8A-4147-A177-3AD203B41FA5}">
                      <a16:colId xmlns:a16="http://schemas.microsoft.com/office/drawing/2014/main" val="20004"/>
                    </a:ext>
                  </a:extLst>
                </a:gridCol>
                <a:gridCol w="548371">
                  <a:extLst>
                    <a:ext uri="{9D8B030D-6E8A-4147-A177-3AD203B41FA5}">
                      <a16:colId xmlns:a16="http://schemas.microsoft.com/office/drawing/2014/main" val="20005"/>
                    </a:ext>
                  </a:extLst>
                </a:gridCol>
                <a:gridCol w="548371">
                  <a:extLst>
                    <a:ext uri="{9D8B030D-6E8A-4147-A177-3AD203B41FA5}">
                      <a16:colId xmlns:a16="http://schemas.microsoft.com/office/drawing/2014/main" val="20006"/>
                    </a:ext>
                  </a:extLst>
                </a:gridCol>
                <a:gridCol w="548371">
                  <a:extLst>
                    <a:ext uri="{9D8B030D-6E8A-4147-A177-3AD203B41FA5}">
                      <a16:colId xmlns:a16="http://schemas.microsoft.com/office/drawing/2014/main" val="20007"/>
                    </a:ext>
                  </a:extLst>
                </a:gridCol>
                <a:gridCol w="548371">
                  <a:extLst>
                    <a:ext uri="{9D8B030D-6E8A-4147-A177-3AD203B41FA5}">
                      <a16:colId xmlns:a16="http://schemas.microsoft.com/office/drawing/2014/main" val="20008"/>
                    </a:ext>
                  </a:extLst>
                </a:gridCol>
                <a:gridCol w="548371">
                  <a:extLst>
                    <a:ext uri="{9D8B030D-6E8A-4147-A177-3AD203B41FA5}">
                      <a16:colId xmlns:a16="http://schemas.microsoft.com/office/drawing/2014/main" val="20009"/>
                    </a:ext>
                  </a:extLst>
                </a:gridCol>
                <a:gridCol w="649750">
                  <a:extLst>
                    <a:ext uri="{9D8B030D-6E8A-4147-A177-3AD203B41FA5}">
                      <a16:colId xmlns:a16="http://schemas.microsoft.com/office/drawing/2014/main" val="20010"/>
                    </a:ext>
                  </a:extLst>
                </a:gridCol>
                <a:gridCol w="649750">
                  <a:extLst>
                    <a:ext uri="{9D8B030D-6E8A-4147-A177-3AD203B41FA5}">
                      <a16:colId xmlns:a16="http://schemas.microsoft.com/office/drawing/2014/main" val="20011"/>
                    </a:ext>
                  </a:extLst>
                </a:gridCol>
                <a:gridCol w="649750">
                  <a:extLst>
                    <a:ext uri="{9D8B030D-6E8A-4147-A177-3AD203B41FA5}">
                      <a16:colId xmlns:a16="http://schemas.microsoft.com/office/drawing/2014/main" val="20012"/>
                    </a:ext>
                  </a:extLst>
                </a:gridCol>
              </a:tblGrid>
              <a:tr h="593461">
                <a:tc>
                  <a:txBody>
                    <a:bodyPr/>
                    <a:lstStyle/>
                    <a:p>
                      <a:pPr marL="0" marR="0" algn="just">
                        <a:lnSpc>
                          <a:spcPct val="115000"/>
                        </a:lnSpc>
                        <a:spcBef>
                          <a:spcPts val="0"/>
                        </a:spcBef>
                        <a:spcAft>
                          <a:spcPts val="0"/>
                        </a:spcAft>
                      </a:pPr>
                      <a:r>
                        <a:rPr lang="en-US" sz="1400" dirty="0">
                          <a:effectLst/>
                        </a:rPr>
                        <a:t> </a:t>
                      </a:r>
                      <a:endParaRPr lang="en-US" sz="1400" dirty="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400" dirty="0">
                          <a:effectLst/>
                        </a:rPr>
                        <a:t>PO1</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400" dirty="0">
                          <a:effectLst/>
                        </a:rPr>
                        <a:t>PO2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400">
                          <a:effectLst/>
                        </a:rPr>
                        <a:t>PO3</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400">
                          <a:effectLst/>
                        </a:rPr>
                        <a:t>PO4</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400">
                          <a:effectLst/>
                        </a:rPr>
                        <a:t>PO5</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400">
                          <a:effectLst/>
                        </a:rPr>
                        <a:t>PO6</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400">
                          <a:effectLst/>
                        </a:rPr>
                        <a:t>PO7</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400">
                          <a:effectLst/>
                        </a:rPr>
                        <a:t>PO8</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400">
                          <a:effectLst/>
                        </a:rPr>
                        <a:t>PO9</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400">
                          <a:effectLst/>
                        </a:rPr>
                        <a:t>PO10</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400">
                          <a:effectLst/>
                        </a:rPr>
                        <a:t>PO11</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400">
                          <a:effectLst/>
                        </a:rPr>
                        <a:t>PO12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36904">
                <a:tc>
                  <a:txBody>
                    <a:bodyPr/>
                    <a:lstStyle/>
                    <a:p>
                      <a:pPr marL="0" marR="0">
                        <a:lnSpc>
                          <a:spcPct val="115000"/>
                        </a:lnSpc>
                        <a:spcBef>
                          <a:spcPts val="0"/>
                        </a:spcBef>
                        <a:spcAft>
                          <a:spcPts val="0"/>
                        </a:spcAft>
                      </a:pPr>
                      <a:r>
                        <a:rPr kumimoji="0" lang="en-US" sz="1400" b="1" u="none" strike="noStrike" kern="1200" cap="none" spc="0" normalizeH="0" baseline="0" noProof="0">
                          <a:ln>
                            <a:noFill/>
                          </a:ln>
                          <a:solidFill>
                            <a:prstClr val="black"/>
                          </a:solidFill>
                          <a:effectLst/>
                          <a:uLnTx/>
                          <a:uFillTx/>
                        </a:rPr>
                        <a:t>ACSAI0601</a:t>
                      </a:r>
                      <a:endParaRPr lang="en-US" sz="1400" b="1" dirty="0">
                        <a:effectLst/>
                        <a:latin typeface="Calibri"/>
                        <a:ea typeface="Times New Roman"/>
                        <a:cs typeface="Times New Roman"/>
                      </a:endParaRPr>
                    </a:p>
                  </a:txBody>
                  <a:tcPr marL="68580" marR="68580" marT="0" marB="0" anchor="ctr"/>
                </a:tc>
                <a:tc>
                  <a:txBody>
                    <a:bodyPr/>
                    <a:lstStyle/>
                    <a:p>
                      <a:pPr marL="0" marR="0">
                        <a:lnSpc>
                          <a:spcPct val="115000"/>
                        </a:lnSpc>
                        <a:spcBef>
                          <a:spcPts val="0"/>
                        </a:spcBef>
                        <a:spcAft>
                          <a:spcPts val="1000"/>
                        </a:spcAft>
                      </a:pPr>
                      <a:r>
                        <a:rPr lang="en-US" sz="1400" b="1" dirty="0">
                          <a:effectLst/>
                        </a:rPr>
                        <a:t>2</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b="1" dirty="0">
                          <a:effectLst/>
                        </a:rPr>
                        <a:t>2</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b="1" dirty="0">
                          <a:effectLst/>
                        </a:rPr>
                        <a:t>3</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b="1" dirty="0">
                          <a:effectLst/>
                        </a:rPr>
                        <a:t>3</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b="1" dirty="0">
                          <a:effectLst/>
                        </a:rPr>
                        <a:t>2</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b="1" dirty="0">
                          <a:effectLst/>
                        </a:rPr>
                        <a:t>2</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b="1" dirty="0">
                          <a:effectLst/>
                        </a:rPr>
                        <a:t>-</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b="1" dirty="0">
                          <a:effectLst/>
                        </a:rPr>
                        <a:t>-</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b="1" dirty="0">
                          <a:effectLst/>
                        </a:rPr>
                        <a:t>2</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b="1" dirty="0">
                          <a:effectLst/>
                        </a:rPr>
                        <a:t>1</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b="1" dirty="0">
                          <a:effectLst/>
                        </a:rPr>
                        <a:t>-</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b="1" dirty="0">
                          <a:effectLst/>
                        </a:rPr>
                        <a:t>3</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nchor="b"/>
                </a:tc>
                <a:extLst>
                  <a:ext uri="{0D108BD9-81ED-4DB2-BD59-A6C34878D82A}">
                    <a16:rowId xmlns:a16="http://schemas.microsoft.com/office/drawing/2014/main" val="10001"/>
                  </a:ext>
                </a:extLst>
              </a:tr>
              <a:tr h="296730">
                <a:tc>
                  <a:txBody>
                    <a:bodyPr/>
                    <a:lstStyle/>
                    <a:p>
                      <a:pPr marL="0" marR="0">
                        <a:lnSpc>
                          <a:spcPct val="115000"/>
                        </a:lnSpc>
                        <a:spcBef>
                          <a:spcPts val="0"/>
                        </a:spcBef>
                        <a:spcAft>
                          <a:spcPts val="0"/>
                        </a:spcAft>
                      </a:pPr>
                      <a:r>
                        <a:rPr kumimoji="0" lang="en-US" sz="1400" b="1" u="none" strike="noStrike" kern="1200" cap="none" spc="0" normalizeH="0" baseline="0" noProof="0">
                          <a:ln>
                            <a:noFill/>
                          </a:ln>
                          <a:solidFill>
                            <a:prstClr val="black"/>
                          </a:solidFill>
                          <a:effectLst/>
                          <a:uLnTx/>
                          <a:uFillTx/>
                        </a:rPr>
                        <a:t>ACSAI0601</a:t>
                      </a:r>
                      <a:endParaRPr lang="en-US" sz="1400" b="1" dirty="0">
                        <a:effectLst/>
                        <a:latin typeface="+mn-lt"/>
                        <a:ea typeface="Times New Roman"/>
                        <a:cs typeface="Times New Roman"/>
                      </a:endParaRPr>
                    </a:p>
                  </a:txBody>
                  <a:tcPr marL="68580" marR="68580" marT="0" marB="0" anchor="ctr"/>
                </a:tc>
                <a:tc>
                  <a:txBody>
                    <a:bodyPr/>
                    <a:lstStyle/>
                    <a:p>
                      <a:pPr marL="0" marR="0">
                        <a:lnSpc>
                          <a:spcPct val="115000"/>
                        </a:lnSpc>
                        <a:spcBef>
                          <a:spcPts val="0"/>
                        </a:spcBef>
                        <a:spcAft>
                          <a:spcPts val="1000"/>
                        </a:spcAft>
                      </a:pPr>
                      <a:r>
                        <a:rPr lang="en-US" sz="1400" dirty="0">
                          <a:effectLst/>
                        </a:rPr>
                        <a:t>1</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3</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3</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1</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1</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1</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96730">
                <a:tc>
                  <a:txBody>
                    <a:bodyPr/>
                    <a:lstStyle/>
                    <a:p>
                      <a:pPr marL="0" marR="0">
                        <a:lnSpc>
                          <a:spcPct val="115000"/>
                        </a:lnSpc>
                        <a:spcBef>
                          <a:spcPts val="0"/>
                        </a:spcBef>
                        <a:spcAft>
                          <a:spcPts val="0"/>
                        </a:spcAft>
                      </a:pPr>
                      <a:r>
                        <a:rPr kumimoji="0" lang="en-US" sz="1400" b="1" u="none" strike="noStrike" kern="1200" cap="none" spc="0" normalizeH="0" baseline="0" noProof="0">
                          <a:ln>
                            <a:noFill/>
                          </a:ln>
                          <a:solidFill>
                            <a:prstClr val="black"/>
                          </a:solidFill>
                          <a:effectLst/>
                          <a:uLnTx/>
                          <a:uFillTx/>
                        </a:rPr>
                        <a:t>ACSAI0601</a:t>
                      </a:r>
                      <a:endParaRPr lang="en-US" sz="1400" b="1" dirty="0">
                        <a:effectLst/>
                        <a:latin typeface="+mn-lt"/>
                        <a:ea typeface="Times New Roman"/>
                        <a:cs typeface="Times New Roman"/>
                      </a:endParaRPr>
                    </a:p>
                  </a:txBody>
                  <a:tcPr marL="68580" marR="68580" marT="0" marB="0" anchor="ctr"/>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3</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1</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3</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96730">
                <a:tc>
                  <a:txBody>
                    <a:bodyPr/>
                    <a:lstStyle/>
                    <a:p>
                      <a:pPr marL="0" marR="0">
                        <a:lnSpc>
                          <a:spcPct val="115000"/>
                        </a:lnSpc>
                        <a:spcBef>
                          <a:spcPts val="0"/>
                        </a:spcBef>
                        <a:spcAft>
                          <a:spcPts val="0"/>
                        </a:spcAft>
                      </a:pPr>
                      <a:r>
                        <a:rPr kumimoji="0" lang="en-US" sz="1400" b="1" u="none" strike="noStrike" kern="1200" cap="none" spc="0" normalizeH="0" baseline="0" noProof="0">
                          <a:ln>
                            <a:noFill/>
                          </a:ln>
                          <a:solidFill>
                            <a:prstClr val="black"/>
                          </a:solidFill>
                          <a:effectLst/>
                          <a:uLnTx/>
                          <a:uFillTx/>
                        </a:rPr>
                        <a:t>ACSAI0601</a:t>
                      </a:r>
                      <a:endParaRPr lang="en-US" sz="1400" b="1" dirty="0">
                        <a:effectLst/>
                        <a:latin typeface="+mn-lt"/>
                        <a:ea typeface="Times New Roman"/>
                        <a:cs typeface="Times New Roman"/>
                      </a:endParaRPr>
                    </a:p>
                  </a:txBody>
                  <a:tcPr marL="68580" marR="68580" marT="0" marB="0" anchor="ctr"/>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3</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1</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1</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3</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96730">
                <a:tc>
                  <a:txBody>
                    <a:bodyPr/>
                    <a:lstStyle/>
                    <a:p>
                      <a:pPr marL="0" marR="0">
                        <a:lnSpc>
                          <a:spcPct val="115000"/>
                        </a:lnSpc>
                        <a:spcBef>
                          <a:spcPts val="0"/>
                        </a:spcBef>
                        <a:spcAft>
                          <a:spcPts val="0"/>
                        </a:spcAft>
                      </a:pPr>
                      <a:r>
                        <a:rPr kumimoji="0" lang="en-US" sz="1400" b="1" u="none" strike="noStrike" kern="1200" cap="none" spc="0" normalizeH="0" baseline="0" noProof="0" dirty="0">
                          <a:ln>
                            <a:noFill/>
                          </a:ln>
                          <a:solidFill>
                            <a:prstClr val="black"/>
                          </a:solidFill>
                          <a:effectLst/>
                          <a:uLnTx/>
                          <a:uFillTx/>
                        </a:rPr>
                        <a:t>ACSAI0601</a:t>
                      </a:r>
                      <a:endParaRPr lang="en-US" sz="1400" b="1" dirty="0">
                        <a:effectLst/>
                        <a:latin typeface="+mn-lt"/>
                        <a:ea typeface="Times New Roman"/>
                        <a:cs typeface="Times New Roman"/>
                      </a:endParaRPr>
                    </a:p>
                  </a:txBody>
                  <a:tcPr marL="68580" marR="68580" marT="0" marB="0" anchor="ctr"/>
                </a:tc>
                <a:tc>
                  <a:txBody>
                    <a:bodyPr/>
                    <a:lstStyle/>
                    <a:p>
                      <a:pPr marL="0" marR="0">
                        <a:lnSpc>
                          <a:spcPct val="115000"/>
                        </a:lnSpc>
                        <a:spcBef>
                          <a:spcPts val="0"/>
                        </a:spcBef>
                        <a:spcAft>
                          <a:spcPts val="1000"/>
                        </a:spcAft>
                      </a:pPr>
                      <a:r>
                        <a:rPr lang="en-US" sz="1400" dirty="0">
                          <a:effectLst/>
                        </a:rPr>
                        <a:t>3</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1</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1</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1</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extLst>
                  <a:ext uri="{0D108BD9-81ED-4DB2-BD59-A6C34878D82A}">
                    <a16:rowId xmlns:a16="http://schemas.microsoft.com/office/drawing/2014/main" val="10005"/>
                  </a:ext>
                </a:extLst>
              </a:tr>
              <a:tr h="296730">
                <a:tc>
                  <a:txBody>
                    <a:bodyPr/>
                    <a:lstStyle/>
                    <a:p>
                      <a:pPr marL="0" marR="0">
                        <a:lnSpc>
                          <a:spcPct val="115000"/>
                        </a:lnSpc>
                        <a:spcBef>
                          <a:spcPts val="0"/>
                        </a:spcBef>
                        <a:spcAft>
                          <a:spcPts val="0"/>
                        </a:spcAft>
                      </a:pPr>
                      <a:r>
                        <a:rPr lang="en-US" sz="1400" kern="1200" dirty="0">
                          <a:effectLst/>
                        </a:rPr>
                        <a:t>Average</a:t>
                      </a:r>
                      <a:endParaRPr lang="en-US" sz="1400" dirty="0">
                        <a:effectLst/>
                        <a:latin typeface="Calibri"/>
                        <a:ea typeface="Times New Roman"/>
                        <a:cs typeface="Times New Roman"/>
                      </a:endParaRPr>
                    </a:p>
                  </a:txBody>
                  <a:tcPr marL="68580" marR="68580" marT="0" marB="0" anchor="ctr"/>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2.2</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2.4</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a:effectLst/>
                        </a:rPr>
                        <a:t>2.6</a:t>
                      </a:r>
                      <a:endParaRPr lang="en-US" sz="14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1.4</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1.6</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1</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1.2</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1000"/>
                        </a:spcAft>
                      </a:pPr>
                      <a:r>
                        <a:rPr lang="en-US" sz="1400" dirty="0">
                          <a:effectLst/>
                        </a:rPr>
                        <a:t>2.6</a:t>
                      </a:r>
                      <a:endParaRPr lang="en-US" sz="1400" dirty="0">
                        <a:effectLst/>
                        <a:latin typeface="Times New Roman" panose="02020603050405020304" pitchFamily="18" charset="0"/>
                        <a:ea typeface="Calibri"/>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bl>
          </a:graphicData>
        </a:graphic>
      </p:graphicFrame>
      <p:sp>
        <p:nvSpPr>
          <p:cNvPr id="4" name="Date Placeholder 3"/>
          <p:cNvSpPr>
            <a:spLocks noGrp="1"/>
          </p:cNvSpPr>
          <p:nvPr>
            <p:ph type="dt" sz="half" idx="10"/>
          </p:nvPr>
        </p:nvSpPr>
        <p:spPr/>
        <p:txBody>
          <a:bodyPr/>
          <a:lstStyle/>
          <a:p>
            <a:fld id="{C963B7EB-3B48-8545-AE35-BA156AD7BFD6}" type="datetime1">
              <a:rPr lang="en-IN" smtClean="0"/>
              <a:t>08/01/25</a:t>
            </a:fld>
            <a:endParaRPr lang="en-US"/>
          </a:p>
        </p:txBody>
      </p:sp>
      <p:sp>
        <p:nvSpPr>
          <p:cNvPr id="12" name="Footer Placeholder 12"/>
          <p:cNvSpPr>
            <a:spLocks noGrp="1"/>
          </p:cNvSpPr>
          <p:nvPr>
            <p:ph type="ftr" sz="quarter" idx="11"/>
          </p:nvPr>
        </p:nvSpPr>
        <p:spPr>
          <a:xfrm>
            <a:off x="2286000" y="6248400"/>
            <a:ext cx="5029200" cy="365125"/>
          </a:xfrm>
        </p:spPr>
        <p:txBody>
          <a:bodyPr/>
          <a:lstStyle/>
          <a:p>
            <a:r>
              <a:rPr lang="en-US"/>
              <a:t>Ms. Barkha Bhardwaj         ACSAI-0601           Unit Number: 1</a:t>
            </a:r>
            <a:endParaRPr lang="en-US" dirty="0"/>
          </a:p>
        </p:txBody>
      </p:sp>
      <p:sp>
        <p:nvSpPr>
          <p:cNvPr id="7" name="Title 1"/>
          <p:cNvSpPr txBox="1">
            <a:spLocks/>
          </p:cNvSpPr>
          <p:nvPr/>
        </p:nvSpPr>
        <p:spPr>
          <a:xfrm>
            <a:off x="1371600" y="76201"/>
            <a:ext cx="7772400" cy="685799"/>
          </a:xfrm>
          <a:prstGeom prst="rect">
            <a:avLst/>
          </a:prstGeom>
          <a:solidFill>
            <a:srgbClr val="FB4C5B"/>
          </a:solidFill>
          <a:ln>
            <a:solidFill>
              <a:schemeClr val="accent2">
                <a:lumMod val="75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mn-lt"/>
                <a:ea typeface="+mn-ea"/>
                <a:cs typeface="+mn-cs"/>
              </a:rPr>
              <a:t>CO-PO and PSO Mapping</a:t>
            </a:r>
          </a:p>
        </p:txBody>
      </p:sp>
      <p:sp>
        <p:nvSpPr>
          <p:cNvPr id="9" name="Rectangle 8"/>
          <p:cNvSpPr/>
          <p:nvPr/>
        </p:nvSpPr>
        <p:spPr>
          <a:xfrm>
            <a:off x="457200" y="990600"/>
            <a:ext cx="8229600" cy="769441"/>
          </a:xfrm>
          <a:prstGeom prst="rect">
            <a:avLst/>
          </a:prstGeom>
        </p:spPr>
        <p:txBody>
          <a:bodyPr wrap="square">
            <a:spAutoFit/>
          </a:bodyPr>
          <a:lstStyle/>
          <a:p>
            <a:pPr algn="ctr"/>
            <a:r>
              <a:rPr lang="en-US" sz="2200" b="1" dirty="0">
                <a:latin typeface="Times New Roman" panose="02020603050405020304" pitchFamily="18" charset="0"/>
                <a:cs typeface="Times New Roman" panose="02020603050405020304" pitchFamily="18" charset="0"/>
              </a:rPr>
              <a:t>CO-PO correlation matrix of  Block Chain and Application Development(ACSAI0601)</a:t>
            </a:r>
            <a:endParaRPr lang="en-US" sz="2200" dirty="0">
              <a:latin typeface="Times New Roman" panose="02020603050405020304" pitchFamily="18" charset="0"/>
              <a:cs typeface="Times New Roman" panose="02020603050405020304" pitchFamily="18" charset="0"/>
            </a:endParaRPr>
          </a:p>
        </p:txBody>
      </p:sp>
      <p:sp>
        <p:nvSpPr>
          <p:cNvPr id="11" name="Rectangle 10"/>
          <p:cNvSpPr/>
          <p:nvPr/>
        </p:nvSpPr>
        <p:spPr>
          <a:xfrm>
            <a:off x="723904" y="4207940"/>
            <a:ext cx="7962896" cy="2123658"/>
          </a:xfrm>
          <a:prstGeom prst="rect">
            <a:avLst/>
          </a:prstGeom>
        </p:spPr>
        <p:txBody>
          <a:bodyPr wrap="square">
            <a:spAutoFit/>
          </a:bodyPr>
          <a:lstStyle/>
          <a:p>
            <a:endParaRPr lang="en-US" sz="2200" b="1" dirty="0"/>
          </a:p>
          <a:p>
            <a:endParaRPr lang="en-US" sz="2200" b="1" dirty="0"/>
          </a:p>
          <a:p>
            <a:endParaRPr lang="en-US" sz="2200" b="1" dirty="0"/>
          </a:p>
          <a:p>
            <a:endParaRPr lang="en-US" sz="2200" b="1" dirty="0"/>
          </a:p>
          <a:p>
            <a:endParaRPr lang="en-US" sz="2200" b="1" dirty="0"/>
          </a:p>
          <a:p>
            <a:r>
              <a:rPr lang="en-US" sz="2200" b="1" dirty="0"/>
              <a:t>Mapping of Program Specific Outcomes and Course Outcomes</a:t>
            </a:r>
            <a:r>
              <a:rPr lang="en-US" sz="2200" dirty="0"/>
              <a:t>:</a:t>
            </a:r>
          </a:p>
        </p:txBody>
      </p:sp>
    </p:spTree>
    <p:extLst>
      <p:ext uri="{BB962C8B-B14F-4D97-AF65-F5344CB8AC3E}">
        <p14:creationId xmlns:p14="http://schemas.microsoft.com/office/powerpoint/2010/main" val="8738837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8">
      <a:dk1>
        <a:srgbClr val="000000"/>
      </a:dk1>
      <a:lt1>
        <a:srgbClr val="FFFFFF"/>
      </a:lt1>
      <a:dk2>
        <a:srgbClr val="1F497D"/>
      </a:dk2>
      <a:lt2>
        <a:srgbClr val="EEECE1"/>
      </a:lt2>
      <a:accent1>
        <a:srgbClr val="4F81BD"/>
      </a:accent1>
      <a:accent2>
        <a:srgbClr val="EE4B5A"/>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1960</TotalTime>
  <Words>8552</Words>
  <Application>Microsoft Macintosh PowerPoint</Application>
  <PresentationFormat>On-screen Show (4:3)</PresentationFormat>
  <Paragraphs>939</Paragraphs>
  <Slides>80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Arial</vt:lpstr>
      <vt:lpstr>Calibri</vt:lpstr>
      <vt:lpstr>Symbol</vt:lpstr>
      <vt:lpstr>Times New Roman</vt:lpstr>
      <vt:lpstr>Wingdings</vt:lpstr>
      <vt:lpstr>Ytimes</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(CO1) </vt:lpstr>
      <vt:lpstr>Introduction (CO1) </vt:lpstr>
      <vt:lpstr>PowerPoint Presentation</vt:lpstr>
      <vt:lpstr>Introduction (CO1) </vt:lpstr>
      <vt:lpstr>Introduction (CO1) </vt:lpstr>
      <vt:lpstr>Introduction (CO1) </vt:lpstr>
      <vt:lpstr>Introduction (CO1) </vt:lpstr>
      <vt:lpstr>Introduction (CO1) </vt:lpstr>
      <vt:lpstr>Introduction (CO1) </vt:lpstr>
      <vt:lpstr>Introduction (CO1) </vt:lpstr>
      <vt:lpstr>Introduction (CO1) </vt:lpstr>
      <vt:lpstr>Introduction (CO1) </vt:lpstr>
      <vt:lpstr>Introduction (CO1) </vt:lpstr>
      <vt:lpstr>Introduction (CO1) </vt:lpstr>
      <vt:lpstr>Introduction (CO1) </vt:lpstr>
      <vt:lpstr>Introduction (CO1) </vt:lpstr>
      <vt:lpstr>Introduction (CO1) </vt:lpstr>
      <vt:lpstr>Introduction (CO1) </vt:lpstr>
      <vt:lpstr>Introduction (CO1) </vt:lpstr>
      <vt:lpstr>Introduction (CO1) </vt:lpstr>
      <vt:lpstr>Public Ledger  Shared Ledger </vt:lpstr>
      <vt:lpstr>Distributed Ledgers</vt:lpstr>
      <vt:lpstr>Distributed Ledgers(CO1) </vt:lpstr>
      <vt:lpstr>Distributed Ledgers (CO1) </vt:lpstr>
      <vt:lpstr>Advantages of Distributed Ledgers  (CO1) </vt:lpstr>
      <vt:lpstr>Types of the Block Chain</vt:lpstr>
      <vt:lpstr> (CO1) </vt:lpstr>
      <vt:lpstr>Introduction (CO1) </vt:lpstr>
      <vt:lpstr>(CO1) </vt:lpstr>
      <vt:lpstr>Hybrid Blockchain (CO1) </vt:lpstr>
      <vt:lpstr>Introduction (CO1) </vt:lpstr>
      <vt:lpstr>Cryptocurrency (CO1) </vt:lpstr>
      <vt:lpstr>What Is a Permissioned Blockchain? (CO1) </vt:lpstr>
      <vt:lpstr>Understanding Permissioned Blockchains  (CO1) </vt:lpstr>
      <vt:lpstr>Understanding Permissioned Blockchains  (CO1) </vt:lpstr>
      <vt:lpstr>Understanding Permissioned Blockchains  (CO1) </vt:lpstr>
      <vt:lpstr>Cryptographic Hash Function(CO1) </vt:lpstr>
      <vt:lpstr>Cryptographic Hash Function(CO1) </vt:lpstr>
      <vt:lpstr>Cryptographic Hash Function(CO1) </vt:lpstr>
      <vt:lpstr>Cryptographic Hash Function(CO1) </vt:lpstr>
      <vt:lpstr> (CO1) </vt:lpstr>
      <vt:lpstr>Merkle Tree​  (CO1) </vt:lpstr>
      <vt:lpstr> (CO1) </vt:lpstr>
      <vt:lpstr> (CO1) </vt:lpstr>
      <vt:lpstr> (CO1) </vt:lpstr>
      <vt:lpstr>Introduction (CO1) </vt:lpstr>
      <vt:lpstr> (CO1)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barkhaniet@gmail.com</cp:lastModifiedBy>
  <cp:revision>355</cp:revision>
  <dcterms:created xsi:type="dcterms:W3CDTF">2006-08-16T00:00:00Z</dcterms:created>
  <dcterms:modified xsi:type="dcterms:W3CDTF">2025-01-08T06:50:11Z</dcterms:modified>
</cp:coreProperties>
</file>